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</p:sldMasterIdLst>
  <p:sldIdLst>
    <p:sldId id="256" r:id="rId2"/>
    <p:sldId id="257" r:id="rId3"/>
    <p:sldId id="258" r:id="rId4"/>
    <p:sldId id="259" r:id="rId5"/>
    <p:sldId id="290" r:id="rId6"/>
    <p:sldId id="260" r:id="rId7"/>
    <p:sldId id="261" r:id="rId8"/>
    <p:sldId id="262" r:id="rId9"/>
    <p:sldId id="263" r:id="rId10"/>
    <p:sldId id="264" r:id="rId11"/>
    <p:sldId id="267" r:id="rId12"/>
    <p:sldId id="287" r:id="rId13"/>
    <p:sldId id="268" r:id="rId14"/>
    <p:sldId id="289" r:id="rId15"/>
    <p:sldId id="288" r:id="rId16"/>
    <p:sldId id="291" r:id="rId17"/>
    <p:sldId id="286" r:id="rId18"/>
    <p:sldId id="269" r:id="rId19"/>
    <p:sldId id="270" r:id="rId20"/>
    <p:sldId id="277" r:id="rId21"/>
    <p:sldId id="292" r:id="rId22"/>
    <p:sldId id="284" r:id="rId23"/>
    <p:sldId id="294" r:id="rId24"/>
    <p:sldId id="293" r:id="rId25"/>
    <p:sldId id="279" r:id="rId26"/>
    <p:sldId id="295" r:id="rId27"/>
  </p:sldIdLst>
  <p:sldSz cx="12192000" cy="6858000"/>
  <p:notesSz cx="6858000" cy="9144000"/>
  <p:embeddedFontLst>
    <p:embeddedFont>
      <p:font typeface="Yu Gothic Light" panose="020B0300000000000000" pitchFamily="34" charset="-128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10189208" y="6586181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마루 부리 조금굵은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10189208" y="6586181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마루 부리 조금굵은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마루 부리 조금굵은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마루 부리 조금굵은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마루 부리 조금굵은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마루 부리 조금굵은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마루 부리 조금굵은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마루 부리 조금굵은"/>
              </a:defRPr>
            </a:lvl1pPr>
          </a:lstStyle>
          <a:p>
            <a:fld id="{8F67A746-2308-4D9D-AAD0-07174381C9E7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마루 부리 조금굵은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마루 부리 조금굵은"/>
              </a:defRPr>
            </a:lvl1pPr>
          </a:lstStyle>
          <a:p>
            <a:fld id="{346F885F-BBA5-4FEF-9723-E4BF6E51B8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마루 부리 조금굵은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마루 부리 조금굵은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마루 부리 조금굵은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마루 부리 조금굵은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마루 부리 조금굵은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마루 부리 조금굵은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-25400" y="-28575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76017" y="2000041"/>
            <a:ext cx="3560590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8800" dirty="0">
                <a:solidFill>
                  <a:schemeClr val="bg1"/>
                </a:solidFill>
                <a:latin typeface="마루 부리 조금굵은"/>
                <a:ea typeface="Pretendard Black"/>
                <a:cs typeface="Pretendard Black"/>
              </a:rPr>
              <a:t>AIMON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1173" y="3642249"/>
            <a:ext cx="245932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dirty="0" err="1">
                <a:solidFill>
                  <a:schemeClr val="bg1"/>
                </a:solidFill>
                <a:latin typeface="마루 부리 조금굵은"/>
              </a:rPr>
              <a:t>임소연</a:t>
            </a:r>
            <a:r>
              <a:rPr lang="ko-KR" altLang="en-US" sz="1400" dirty="0">
                <a:solidFill>
                  <a:schemeClr val="bg1"/>
                </a:solidFill>
                <a:latin typeface="마루 부리 조금굵은"/>
              </a:rPr>
              <a:t> 강준형 권태형 이종범</a:t>
            </a:r>
          </a:p>
        </p:txBody>
      </p:sp>
      <p:grpSp>
        <p:nvGrpSpPr>
          <p:cNvPr id="7" name="그룹 15"/>
          <p:cNvGrpSpPr/>
          <p:nvPr/>
        </p:nvGrpSpPr>
        <p:grpSpPr>
          <a:xfrm>
            <a:off x="8464799" y="5848410"/>
            <a:ext cx="3853336" cy="981015"/>
            <a:chOff x="4948151" y="5449451"/>
            <a:chExt cx="6813966" cy="1619105"/>
          </a:xfrm>
        </p:grpSpPr>
        <p:pic>
          <p:nvPicPr>
            <p:cNvPr id="9" name="그림 12" descr="스크린샷, 어둠, 블랙, 빛이(가) 표시된 사진  AI가 생성한 콘텐츠는 부정확할 수 있습니다.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44338" y="5449451"/>
              <a:ext cx="4017778" cy="1619104"/>
            </a:xfrm>
            <a:prstGeom prst="rect">
              <a:avLst/>
            </a:prstGeom>
          </p:spPr>
        </p:pic>
        <p:pic>
          <p:nvPicPr>
            <p:cNvPr id="10" name="그림 14" descr="스크린샷, 블랙, 어둠, 우주이(가) 표시된 사진  AI가 생성한 콘텐츠는 부정확할 수 있습니다.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948151" y="5449451"/>
              <a:ext cx="3136820" cy="1223273"/>
            </a:xfrm>
            <a:prstGeom prst="rect">
              <a:avLst/>
            </a:prstGeom>
          </p:spPr>
        </p:pic>
      </p:grpSp>
      <p:pic>
        <p:nvPicPr>
          <p:cNvPr id="12" name="그림 10" descr="그래픽, 스크린샷, 원, 그래픽 디자인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79362" y="5817385"/>
            <a:ext cx="1557807" cy="1040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Part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8" y="363082"/>
            <a:ext cx="165301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작품 구성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7025" y="3352052"/>
            <a:ext cx="351846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 dirty="0">
                <a:solidFill>
                  <a:schemeClr val="bg1"/>
                </a:solidFill>
                <a:latin typeface="마루 부리 조금굵은"/>
              </a:rPr>
              <a:t>#KEYWORD</a:t>
            </a:r>
            <a:endParaRPr lang="ko-KR" altLang="en-US" sz="5400" b="1" dirty="0">
              <a:solidFill>
                <a:schemeClr val="bg1"/>
              </a:solidFill>
              <a:latin typeface="마루 부리 조금굵은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7273" y="6356110"/>
            <a:ext cx="2200582" cy="50189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55454" y="1839624"/>
            <a:ext cx="5135454" cy="5224463"/>
          </a:xfrm>
          <a:prstGeom prst="rect">
            <a:avLst/>
          </a:prstGeom>
        </p:spPr>
      </p:pic>
      <p:sp>
        <p:nvSpPr>
          <p:cNvPr id="23" name="TextBox 3"/>
          <p:cNvSpPr txBox="1"/>
          <p:nvPr/>
        </p:nvSpPr>
        <p:spPr>
          <a:xfrm>
            <a:off x="381623" y="1186561"/>
            <a:ext cx="11849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Pretendard"/>
                <a:cs typeface="Pretendard"/>
              </a:rPr>
              <a:t>구조도</a:t>
            </a:r>
          </a:p>
        </p:txBody>
      </p:sp>
      <p:sp>
        <p:nvSpPr>
          <p:cNvPr id="24" name="TextBox 3"/>
          <p:cNvSpPr txBox="1"/>
          <p:nvPr/>
        </p:nvSpPr>
        <p:spPr>
          <a:xfrm>
            <a:off x="7266465" y="1046715"/>
            <a:ext cx="1784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Pretendard"/>
                <a:cs typeface="Pretendard"/>
              </a:rPr>
              <a:t>흐름도</a:t>
            </a:r>
          </a:p>
        </p:txBody>
      </p:sp>
      <p:cxnSp>
        <p:nvCxnSpPr>
          <p:cNvPr id="27" name="직선 연결선 26"/>
          <p:cNvCxnSpPr/>
          <p:nvPr/>
        </p:nvCxnSpPr>
        <p:spPr>
          <a:xfrm rot="5400000">
            <a:off x="4212648" y="3807835"/>
            <a:ext cx="5520170" cy="10823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92DFAB-B4A4-C3E3-82CD-0EF0B51B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17" y="1618567"/>
            <a:ext cx="5763956" cy="48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6C49E-304F-4D46-6F7F-301EA905D4C4}"/>
              </a:ext>
            </a:extLst>
          </p:cNvPr>
          <p:cNvSpPr txBox="1"/>
          <p:nvPr/>
        </p:nvSpPr>
        <p:spPr>
          <a:xfrm>
            <a:off x="194876" y="4246062"/>
            <a:ext cx="1082348" cy="384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 b="1" spc="600" dirty="0">
                <a:solidFill>
                  <a:schemeClr val="bg2">
                    <a:lumMod val="2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CLIENT</a:t>
            </a:r>
            <a:endParaRPr lang="en-US" altLang="ko-KR" sz="1000" b="1" spc="600" dirty="0">
              <a:solidFill>
                <a:schemeClr val="bg2">
                  <a:lumMod val="25000"/>
                </a:schemeClr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lvl="0">
              <a:defRPr/>
            </a:pPr>
            <a:r>
              <a:rPr lang="en-US" altLang="ko-KR" sz="1000" b="1" spc="600" dirty="0">
                <a:solidFill>
                  <a:schemeClr val="bg2">
                    <a:lumMod val="2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(</a:t>
            </a:r>
            <a:r>
              <a:rPr lang="en-US" altLang="ko-KR" sz="900" b="1" spc="600" dirty="0">
                <a:solidFill>
                  <a:schemeClr val="bg2">
                    <a:lumMod val="2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GAME</a:t>
            </a:r>
            <a:r>
              <a:rPr lang="en-US" altLang="ko-KR" sz="1000" b="1" spc="600" dirty="0">
                <a:solidFill>
                  <a:schemeClr val="bg2">
                    <a:lumMod val="2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endParaRPr lang="ko-KR" altLang="en-US" sz="1000" b="1" spc="600" dirty="0">
              <a:solidFill>
                <a:schemeClr val="bg2">
                  <a:lumMod val="25000"/>
                </a:schemeClr>
              </a:solidFill>
              <a:latin typeface="Yu Gothic Light" panose="020B0300000000000000" pitchFamily="34" charset="-128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97AEE-818F-E671-85CB-6301722E6AE9}"/>
              </a:ext>
            </a:extLst>
          </p:cNvPr>
          <p:cNvSpPr txBox="1"/>
          <p:nvPr/>
        </p:nvSpPr>
        <p:spPr>
          <a:xfrm>
            <a:off x="194876" y="2312488"/>
            <a:ext cx="105830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 b="1" spc="600" dirty="0">
                <a:solidFill>
                  <a:schemeClr val="bg2">
                    <a:lumMod val="2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SERVER</a:t>
            </a:r>
            <a:endParaRPr lang="ko-KR" altLang="en-US" sz="1000" b="1" spc="600" dirty="0">
              <a:solidFill>
                <a:schemeClr val="bg2">
                  <a:lumMod val="25000"/>
                </a:schemeClr>
              </a:solidFill>
              <a:latin typeface="Yu Gothic Light" panose="020B0300000000000000" pitchFamily="34" charset="-128"/>
              <a:ea typeface="Noto Sans KR" panose="020B02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1748AC-F90B-4DDE-A790-0015F9B43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201" y="2435598"/>
            <a:ext cx="1724266" cy="552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FD48BC-E756-5118-BCDB-600386766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453" y="3956949"/>
            <a:ext cx="1724266" cy="2480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DB07E7-C7F6-C733-C5E6-20A26FFF3228}"/>
              </a:ext>
            </a:extLst>
          </p:cNvPr>
          <p:cNvSpPr txBox="1"/>
          <p:nvPr/>
        </p:nvSpPr>
        <p:spPr>
          <a:xfrm>
            <a:off x="3225025" y="2627337"/>
            <a:ext cx="1439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 b="1" spc="600" dirty="0">
                <a:solidFill>
                  <a:schemeClr val="bg2">
                    <a:lumMod val="2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RTX 4070 super</a:t>
            </a:r>
            <a:endParaRPr lang="ko-KR" altLang="en-US" sz="900" b="1" spc="600" dirty="0">
              <a:solidFill>
                <a:schemeClr val="bg2">
                  <a:lumMod val="25000"/>
                </a:schemeClr>
              </a:solidFill>
              <a:latin typeface="Yu Gothic Light" panose="020B0300000000000000" pitchFamily="34" charset="-128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A2F21-C759-3CCB-7BCF-FE7D1F3B2173}"/>
              </a:ext>
            </a:extLst>
          </p:cNvPr>
          <p:cNvSpPr txBox="1"/>
          <p:nvPr/>
        </p:nvSpPr>
        <p:spPr>
          <a:xfrm>
            <a:off x="3250325" y="4962434"/>
            <a:ext cx="1388522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900" b="1" spc="600" dirty="0">
                <a:solidFill>
                  <a:schemeClr val="bg2">
                    <a:lumMod val="2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Intel </a:t>
            </a:r>
          </a:p>
          <a:p>
            <a:pPr lvl="0" algn="ctr">
              <a:defRPr/>
            </a:pPr>
            <a:r>
              <a:rPr lang="en-US" altLang="ko-KR" sz="900" b="1" spc="600" dirty="0">
                <a:solidFill>
                  <a:schemeClr val="bg2">
                    <a:lumMod val="2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RealSense</a:t>
            </a:r>
          </a:p>
          <a:p>
            <a:pPr lvl="0" algn="ctr">
              <a:defRPr/>
            </a:pPr>
            <a:r>
              <a:rPr lang="en-US" altLang="ko-KR" sz="900" b="1" spc="600" dirty="0">
                <a:solidFill>
                  <a:schemeClr val="bg2">
                    <a:lumMod val="2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Camera</a:t>
            </a:r>
            <a:endParaRPr lang="ko-KR" altLang="en-US" sz="900" b="1" spc="600" dirty="0">
              <a:solidFill>
                <a:schemeClr val="bg2">
                  <a:lumMod val="25000"/>
                </a:schemeClr>
              </a:solidFill>
              <a:latin typeface="Yu Gothic Light" panose="020B0300000000000000" pitchFamily="34" charset="-128"/>
              <a:ea typeface="한컴 고딕" panose="020005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0724" y="2684544"/>
            <a:ext cx="131055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schemeClr val="bg1"/>
                </a:solidFill>
                <a:latin typeface="마루 부리 조금굵은"/>
              </a:rPr>
              <a:t>Part 4</a:t>
            </a:r>
            <a:endParaRPr lang="ko-KR" altLang="en-US" sz="3600" b="1" dirty="0">
              <a:solidFill>
                <a:schemeClr val="bg1"/>
              </a:solidFill>
              <a:latin typeface="마루 부리 조금굵은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7202" y="3465570"/>
            <a:ext cx="273664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1" spc="600" dirty="0">
                <a:solidFill>
                  <a:schemeClr val="bg1"/>
                </a:solidFill>
                <a:latin typeface="마루 부리 조금굵은"/>
              </a:rPr>
              <a:t>작품 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7273" y="6356110"/>
            <a:ext cx="2200582" cy="501890"/>
          </a:xfrm>
          <a:prstGeom prst="rect">
            <a:avLst/>
          </a:prstGeom>
        </p:spPr>
      </p:pic>
      <p:pic>
        <p:nvPicPr>
          <p:cNvPr id="247" name="그림 2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5938" y="1576483"/>
            <a:ext cx="4660626" cy="426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8" name="TextBox 3"/>
          <p:cNvSpPr txBox="1"/>
          <p:nvPr/>
        </p:nvSpPr>
        <p:spPr>
          <a:xfrm>
            <a:off x="802888" y="363082"/>
            <a:ext cx="3446777" cy="8835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작품 </a:t>
            </a:r>
            <a:r>
              <a:rPr lang="ko-KR" altLang="en-US" sz="2000" spc="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소개</a:t>
            </a:r>
            <a:endParaRPr lang="en-US" altLang="ko-KR" sz="2000" spc="600" dirty="0">
              <a:solidFill>
                <a:srgbClr val="3B3838"/>
              </a:solidFill>
              <a:latin typeface="마루 부리 조금굵은"/>
              <a:ea typeface="맑은 고딕" panose="020B0503020000020004" pitchFamily="50" charset="-127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latin typeface="마루 부리 조금굵은"/>
              </a:rPr>
              <a:t>🌺 </a:t>
            </a:r>
            <a:r>
              <a:rPr kumimoji="0" lang="ko-KR" altLang="en-US" sz="1500" b="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무궁화 꽃이 피었습니다</a:t>
            </a:r>
          </a:p>
        </p:txBody>
      </p:sp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46618" y="600507"/>
            <a:ext cx="5606266" cy="60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7273" y="6356110"/>
            <a:ext cx="2200582" cy="50189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FE4362B4-DE51-016D-19ED-B9DA93C7BBD2}"/>
              </a:ext>
            </a:extLst>
          </p:cNvPr>
          <p:cNvSpPr txBox="1"/>
          <p:nvPr/>
        </p:nvSpPr>
        <p:spPr>
          <a:xfrm>
            <a:off x="802888" y="363082"/>
            <a:ext cx="1653017" cy="5037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작품 </a:t>
            </a:r>
            <a:r>
              <a:rPr lang="ko-KR" altLang="en-US" sz="2000" spc="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소개</a:t>
            </a:r>
            <a:endParaRPr lang="en-US" altLang="ko-KR" sz="2000" spc="600" dirty="0">
              <a:solidFill>
                <a:srgbClr val="3B3838"/>
              </a:solidFill>
              <a:latin typeface="마루 부리 조금굵은"/>
              <a:ea typeface="맑은 고딕" panose="020B0503020000020004" pitchFamily="50" charset="-127"/>
              <a:cs typeface="Pretendar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41E60F-D96B-0EBA-9100-CA1523EF5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5" b="20982"/>
          <a:stretch/>
        </p:blipFill>
        <p:spPr bwMode="auto">
          <a:xfrm>
            <a:off x="775361" y="1151897"/>
            <a:ext cx="10641277" cy="499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77273" y="6356110"/>
            <a:ext cx="2200582" cy="501890"/>
          </a:xfrm>
          <a:prstGeom prst="rect">
            <a:avLst/>
          </a:prstGeom>
        </p:spPr>
      </p:pic>
      <p:pic>
        <p:nvPicPr>
          <p:cNvPr id="2" name="무궁화실패영상">
            <a:hlinkClick r:id="" action="ppaction://media"/>
            <a:extLst>
              <a:ext uri="{FF2B5EF4-FFF2-40B4-BE49-F238E27FC236}">
                <a16:creationId xmlns:a16="http://schemas.microsoft.com/office/drawing/2014/main" id="{61219EC2-F49F-CB17-BB8F-B5C8418AC0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563" y="1246593"/>
            <a:ext cx="11837710" cy="5533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B305A-D789-3FB6-33FD-3217771E28ED}"/>
              </a:ext>
            </a:extLst>
          </p:cNvPr>
          <p:cNvSpPr txBox="1"/>
          <p:nvPr/>
        </p:nvSpPr>
        <p:spPr>
          <a:xfrm>
            <a:off x="802888" y="363082"/>
            <a:ext cx="3446777" cy="8835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작품 </a:t>
            </a:r>
            <a:r>
              <a:rPr lang="ko-KR" altLang="en-US" sz="2000" spc="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소개</a:t>
            </a:r>
            <a:endParaRPr lang="en-US" altLang="ko-KR" sz="2000" spc="600" dirty="0">
              <a:solidFill>
                <a:srgbClr val="3B3838"/>
              </a:solidFill>
              <a:latin typeface="마루 부리 조금굵은"/>
              <a:ea typeface="맑은 고딕" panose="020B0503020000020004" pitchFamily="50" charset="-127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latin typeface="마루 부리 조금굵은"/>
              </a:rPr>
              <a:t>🌺 </a:t>
            </a:r>
            <a:r>
              <a:rPr kumimoji="0" lang="ko-KR" altLang="en-US" sz="1500" b="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무궁화 꽃이 피었습니다</a:t>
            </a:r>
          </a:p>
        </p:txBody>
      </p:sp>
    </p:spTree>
    <p:extLst>
      <p:ext uri="{BB962C8B-B14F-4D97-AF65-F5344CB8AC3E}">
        <p14:creationId xmlns:p14="http://schemas.microsoft.com/office/powerpoint/2010/main" val="329917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77273" y="6356110"/>
            <a:ext cx="2200582" cy="501890"/>
          </a:xfrm>
          <a:prstGeom prst="rect">
            <a:avLst/>
          </a:prstGeom>
        </p:spPr>
      </p:pic>
      <p:sp>
        <p:nvSpPr>
          <p:cNvPr id="248" name="TextBox 3"/>
          <p:cNvSpPr txBox="1"/>
          <p:nvPr/>
        </p:nvSpPr>
        <p:spPr>
          <a:xfrm>
            <a:off x="802888" y="363082"/>
            <a:ext cx="3446777" cy="8835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작품 </a:t>
            </a:r>
            <a:r>
              <a:rPr lang="ko-KR" altLang="en-US" sz="2000" spc="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소개</a:t>
            </a:r>
            <a:endParaRPr lang="en-US" altLang="ko-KR" sz="2000" spc="600" dirty="0">
              <a:solidFill>
                <a:srgbClr val="3B3838"/>
              </a:solidFill>
              <a:latin typeface="마루 부리 조금굵은"/>
              <a:ea typeface="맑은 고딕" panose="020B0503020000020004" pitchFamily="50" charset="-127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latin typeface="마루 부리 조금굵은"/>
              </a:rPr>
              <a:t>🌺 </a:t>
            </a:r>
            <a:r>
              <a:rPr kumimoji="0" lang="ko-KR" altLang="en-US" sz="1500" b="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무궁화 꽃이 피었습니다</a:t>
            </a:r>
          </a:p>
        </p:txBody>
      </p:sp>
      <p:pic>
        <p:nvPicPr>
          <p:cNvPr id="2" name="무궁화시연영상">
            <a:hlinkClick r:id="" action="ppaction://media"/>
            <a:extLst>
              <a:ext uri="{FF2B5EF4-FFF2-40B4-BE49-F238E27FC236}">
                <a16:creationId xmlns:a16="http://schemas.microsoft.com/office/drawing/2014/main" id="{F6BCF289-60EE-A979-0EB7-86AC24ACA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965" y="1358733"/>
            <a:ext cx="11883890" cy="54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67A091-6086-CD24-920F-531326A0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14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3975C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endParaRPr lang="ko-KR" altLang="en-US" dirty="0">
              <a:solidFill>
                <a:srgbClr val="FFFFFF"/>
              </a:solidFill>
              <a:latin typeface="마루 부리 조금굵은"/>
              <a:cs typeface="Pretendard"/>
            </a:endParaRPr>
          </a:p>
        </p:txBody>
      </p:sp>
      <p:sp>
        <p:nvSpPr>
          <p:cNvPr id="8" name="직사각형 1"/>
          <p:cNvSpPr/>
          <p:nvPr/>
        </p:nvSpPr>
        <p:spPr>
          <a:xfrm>
            <a:off x="770968" y="897731"/>
            <a:ext cx="10650064" cy="5740136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endParaRPr lang="ko-KR" altLang="en-US" dirty="0">
              <a:solidFill>
                <a:srgbClr val="FFFFFF"/>
              </a:solidFill>
              <a:latin typeface="마루 부리 조금굵은"/>
              <a:cs typeface="Pretend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018527"/>
              </p:ext>
            </p:extLst>
          </p:nvPr>
        </p:nvGraphicFramePr>
        <p:xfrm>
          <a:off x="1549630" y="1362066"/>
          <a:ext cx="9092739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0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0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ko-KR" altLang="en-US" dirty="0"/>
                        <a:t>문제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ko-KR" altLang="en-US" dirty="0"/>
                        <a:t>문제 내용</a:t>
                      </a:r>
                      <a:endParaRPr lang="en-US" altLang="ko-KR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ko-KR" altLang="en-US" dirty="0"/>
                        <a:t>해결방법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466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ko-KR" altLang="en-US" sz="2000" dirty="0"/>
                        <a:t>움직임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ko-KR" altLang="en-US" sz="2000" dirty="0"/>
                        <a:t>움직임 감지 오작동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en-US" altLang="ko-KR" sz="2000" dirty="0"/>
                        <a:t>Threshold </a:t>
                      </a:r>
                      <a:r>
                        <a:rPr lang="ko-KR" altLang="en-US" sz="2000" dirty="0"/>
                        <a:t>부여를 통해 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민감도 낮춤</a:t>
                      </a:r>
                      <a:endParaRPr lang="en-US" altLang="ko-KR" sz="2000" dirty="0"/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466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ko-KR" altLang="en-US" sz="2000" dirty="0"/>
                        <a:t>인원수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ko-KR" altLang="en-US" sz="2000" dirty="0"/>
                        <a:t>두 명 이상일 경우</a:t>
                      </a:r>
                      <a:r>
                        <a:rPr lang="ko-KR" altLang="en-US" sz="2000" baseline="0" dirty="0"/>
                        <a:t> </a:t>
                      </a:r>
                      <a:endParaRPr lang="en-US" altLang="ko-KR" sz="2000" baseline="0" dirty="0"/>
                    </a:p>
                    <a:p>
                      <a:pPr algn="ctr" latinLnBrk="1"/>
                      <a:r>
                        <a:rPr lang="ko-KR" altLang="en-US" sz="2000" baseline="0" dirty="0"/>
                        <a:t>불안정한 인식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en-US" altLang="ko-KR" sz="2000" dirty="0" err="1"/>
                        <a:t>number_people_max</a:t>
                      </a:r>
                      <a:r>
                        <a:rPr lang="en-US" altLang="ko-KR" sz="20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2000" dirty="0"/>
                        <a:t>속성을 부여</a:t>
                      </a:r>
                      <a:endParaRPr lang="en-US" altLang="ko-KR" sz="2000" dirty="0"/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466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ko-KR" altLang="en-US" sz="2000" dirty="0"/>
                        <a:t>인식 감지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ko-KR" altLang="en-US" sz="2000" dirty="0"/>
                        <a:t>머리나 다리가 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안 </a:t>
                      </a:r>
                      <a:r>
                        <a:rPr lang="ko-KR" altLang="en-US" sz="2000" dirty="0" err="1"/>
                        <a:t>보일때</a:t>
                      </a:r>
                      <a:r>
                        <a:rPr lang="ko-KR" altLang="en-US" sz="2000" dirty="0"/>
                        <a:t>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마루 부리 조금굵은"/>
                      </a:endParaRPr>
                    </a:p>
                    <a:p>
                      <a:pPr algn="ctr" latinLnBrk="1"/>
                      <a:r>
                        <a:rPr lang="en-US" altLang="ko-KR" sz="2000" dirty="0" err="1"/>
                        <a:t>Important_joints</a:t>
                      </a:r>
                      <a:r>
                        <a:rPr lang="en-US" altLang="ko-KR" sz="2000" dirty="0"/>
                        <a:t>, </a:t>
                      </a:r>
                      <a:r>
                        <a:rPr lang="en-US" altLang="ko-KR" sz="2000" dirty="0" err="1"/>
                        <a:t>Key_points</a:t>
                      </a:r>
                      <a:r>
                        <a:rPr lang="ko-KR" altLang="en-US" sz="2000" dirty="0"/>
                        <a:t>에서 제거</a:t>
                      </a:r>
                      <a:endParaRPr lang="en-US" altLang="ko-KR" sz="2000" dirty="0"/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>
            <a:extLst>
              <a:ext uri="{FF2B5EF4-FFF2-40B4-BE49-F238E27FC236}">
                <a16:creationId xmlns:a16="http://schemas.microsoft.com/office/drawing/2014/main" id="{BD6ED82D-9FCC-3752-49D8-885C1E91843B}"/>
              </a:ext>
            </a:extLst>
          </p:cNvPr>
          <p:cNvSpPr txBox="1"/>
          <p:nvPr/>
        </p:nvSpPr>
        <p:spPr>
          <a:xfrm>
            <a:off x="802888" y="363082"/>
            <a:ext cx="3446777" cy="8835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작품 </a:t>
            </a:r>
            <a:r>
              <a:rPr lang="ko-KR" altLang="en-US" sz="2000" spc="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소개</a:t>
            </a:r>
            <a:endParaRPr lang="en-US" altLang="ko-KR" sz="2000" spc="600" dirty="0">
              <a:solidFill>
                <a:srgbClr val="3B3838"/>
              </a:solidFill>
              <a:latin typeface="마루 부리 조금굵은"/>
              <a:ea typeface="맑은 고딕" panose="020B0503020000020004" pitchFamily="50" charset="-127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latin typeface="마루 부리 조금굵은"/>
              </a:rPr>
              <a:t>🌺 </a:t>
            </a:r>
            <a:r>
              <a:rPr kumimoji="0" lang="ko-KR" altLang="en-US" sz="1500" b="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무궁화 꽃이 피었습니다</a:t>
            </a:r>
          </a:p>
        </p:txBody>
      </p:sp>
    </p:spTree>
    <p:extLst>
      <p:ext uri="{BB962C8B-B14F-4D97-AF65-F5344CB8AC3E}">
        <p14:creationId xmlns:p14="http://schemas.microsoft.com/office/powerpoint/2010/main" val="134133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7273" y="6356110"/>
            <a:ext cx="2200582" cy="501890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24575" y="1376439"/>
            <a:ext cx="5721726" cy="493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54E729-5891-F508-B591-968115F977BE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  <a:ea typeface="맑은 고딕" panose="020B0503020000020004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3E9660-72B8-1520-DA76-9B70ACD05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1" y="1048215"/>
            <a:ext cx="5105513" cy="559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98D6B4D-F08B-B6AA-F608-5BC2E3710CC7}"/>
              </a:ext>
            </a:extLst>
          </p:cNvPr>
          <p:cNvSpPr txBox="1"/>
          <p:nvPr/>
        </p:nvSpPr>
        <p:spPr>
          <a:xfrm>
            <a:off x="802888" y="363082"/>
            <a:ext cx="2685351" cy="8835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작품 </a:t>
            </a:r>
            <a:r>
              <a:rPr lang="ko-KR" altLang="en-US" sz="2000" spc="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소개</a:t>
            </a:r>
            <a:endParaRPr lang="en-US" altLang="ko-KR" sz="2000" spc="600" dirty="0">
              <a:solidFill>
                <a:srgbClr val="3B3838"/>
              </a:solidFill>
              <a:latin typeface="마루 부리 조금굵은"/>
              <a:ea typeface="맑은 고딕" panose="020B0503020000020004" pitchFamily="50" charset="-127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latin typeface="마루 부리 조금굵은"/>
              </a:rPr>
              <a:t>🐶 </a:t>
            </a:r>
            <a:r>
              <a:rPr lang="ko-KR" altLang="en-US" sz="1500" spc="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</a:rPr>
              <a:t>어떤 동물일까요</a:t>
            </a:r>
            <a:r>
              <a:rPr lang="en-US" altLang="ko-KR" sz="1500" spc="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</a:rPr>
              <a:t>?</a:t>
            </a:r>
            <a:endParaRPr kumimoji="0" lang="ko-KR" altLang="en-US" sz="1500" b="0" i="0" u="none" strike="noStrike" kern="1200" cap="none" spc="600" normalizeH="0" baseline="0" dirty="0">
              <a:solidFill>
                <a:srgbClr val="3B3838"/>
              </a:solidFill>
              <a:latin typeface="마루 부리 조금굵은"/>
              <a:ea typeface="맑은 고딕" panose="020B0503020000020004" pitchFamily="50" charset="-127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50266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77273" y="6356110"/>
            <a:ext cx="2200582" cy="501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54E729-5891-F508-B591-968115F977BE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  <a:ea typeface="맑은 고딕" panose="020B0503020000020004" pitchFamily="50" charset="-127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98D6B4D-F08B-B6AA-F608-5BC2E3710CC7}"/>
              </a:ext>
            </a:extLst>
          </p:cNvPr>
          <p:cNvSpPr txBox="1"/>
          <p:nvPr/>
        </p:nvSpPr>
        <p:spPr>
          <a:xfrm>
            <a:off x="802888" y="363082"/>
            <a:ext cx="2685351" cy="8835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작품 </a:t>
            </a:r>
            <a:r>
              <a:rPr lang="ko-KR" altLang="en-US" sz="2000" spc="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소개</a:t>
            </a:r>
            <a:endParaRPr lang="en-US" altLang="ko-KR" sz="2000" spc="600" dirty="0">
              <a:solidFill>
                <a:srgbClr val="3B3838"/>
              </a:solidFill>
              <a:latin typeface="마루 부리 조금굵은"/>
              <a:ea typeface="맑은 고딕" panose="020B0503020000020004" pitchFamily="50" charset="-127"/>
              <a:cs typeface="Pretendard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latin typeface="마루 부리 조금굵은"/>
              </a:rPr>
              <a:t>🐶 </a:t>
            </a:r>
            <a:r>
              <a:rPr lang="ko-KR" altLang="en-US" sz="1500" spc="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</a:rPr>
              <a:t>어떤 동물일까요</a:t>
            </a:r>
            <a:r>
              <a:rPr lang="en-US" altLang="ko-KR" sz="1500" spc="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</a:rPr>
              <a:t>?</a:t>
            </a:r>
            <a:endParaRPr kumimoji="0" lang="ko-KR" altLang="en-US" sz="1500" b="0" i="0" u="none" strike="noStrike" kern="1200" cap="none" spc="600" normalizeH="0" baseline="0" dirty="0">
              <a:solidFill>
                <a:srgbClr val="3B3838"/>
              </a:solidFill>
              <a:latin typeface="마루 부리 조금굵은"/>
              <a:ea typeface="맑은 고딕" panose="020B0503020000020004" pitchFamily="50" charset="-127"/>
              <a:cs typeface="Pretendard"/>
            </a:endParaRPr>
          </a:p>
        </p:txBody>
      </p:sp>
      <p:pic>
        <p:nvPicPr>
          <p:cNvPr id="5" name="동물감지">
            <a:hlinkClick r:id="" action="ppaction://media"/>
            <a:extLst>
              <a:ext uri="{FF2B5EF4-FFF2-40B4-BE49-F238E27FC236}">
                <a16:creationId xmlns:a16="http://schemas.microsoft.com/office/drawing/2014/main" id="{358867D9-0DBD-D00B-2A10-9C759652C2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2414" y="1385455"/>
            <a:ext cx="11538641" cy="5394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Part 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8" y="363082"/>
            <a:ext cx="165301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작품 소개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7273" y="6356110"/>
            <a:ext cx="2200582" cy="501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CAB095-BB69-40B5-7BA1-38376210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035959"/>
            <a:ext cx="5892800" cy="575276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1AA367-A0E2-EA0A-2C51-76FA7719845D}"/>
              </a:ext>
            </a:extLst>
          </p:cNvPr>
          <p:cNvCxnSpPr/>
          <p:nvPr/>
        </p:nvCxnSpPr>
        <p:spPr>
          <a:xfrm rot="5400000">
            <a:off x="3658472" y="3731442"/>
            <a:ext cx="5520170" cy="10823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9F2222D-76CE-DCA9-D064-3F3243C46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0" r="10149" b="4700"/>
          <a:stretch/>
        </p:blipFill>
        <p:spPr>
          <a:xfrm>
            <a:off x="6568531" y="1513967"/>
            <a:ext cx="5509324" cy="5193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2595" y="335424"/>
            <a:ext cx="26790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  <a:latin typeface="마루 부리 조금굵은"/>
                <a:ea typeface="Pretendard Black"/>
                <a:cs typeface="Pretendard Black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마루 부리 조금굵은"/>
              <a:ea typeface="Pretendard Black"/>
              <a:cs typeface="Pretendard Black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7756409" y="1309077"/>
            <a:ext cx="5171432" cy="4470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500" b="0" i="0" u="none" strike="noStrike" kern="1200" cap="none" spc="0" normalizeH="0" baseline="0" dirty="0">
              <a:solidFill>
                <a:schemeClr val="lt1"/>
              </a:solidFill>
              <a:effectLst/>
              <a:uLnTx/>
              <a:uFillTx/>
              <a:latin typeface="마루 부리 조금굵은"/>
              <a:ea typeface="마루 부리 조금굵은"/>
              <a:cs typeface="윤고딕"/>
              <a:sym typeface="윤고딕"/>
            </a:endParaRPr>
          </a:p>
          <a:p>
            <a:pPr latinLnBrk="0">
              <a:lnSpc>
                <a:spcPts val="7200"/>
              </a:lnSpc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윤고딕"/>
                <a:sym typeface="윤고딕"/>
              </a:rPr>
              <a:t>작품 소개</a:t>
            </a:r>
            <a:endParaRPr kumimoji="0" lang="en-US" altLang="ko-KR" sz="2500" b="0" i="0" u="none" strike="noStrike" kern="1200" cap="none" spc="0" normalizeH="0" baseline="0" dirty="0">
              <a:solidFill>
                <a:schemeClr val="lt1"/>
              </a:solidFill>
              <a:effectLst/>
              <a:uLnTx/>
              <a:uFillTx/>
              <a:latin typeface="마루 부리 조금굵은"/>
              <a:ea typeface="마루 부리 조금굵은"/>
              <a:cs typeface="윤고딕"/>
              <a:sym typeface="윤고딕"/>
            </a:endParaRPr>
          </a:p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윤고딕"/>
                <a:sym typeface="윤고딕"/>
              </a:rPr>
              <a:t>향후 목표 및 기대효과</a:t>
            </a:r>
          </a:p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500" dirty="0">
                <a:solidFill>
                  <a:schemeClr val="lt1"/>
                </a:solidFill>
                <a:latin typeface="마루 부리 조금굵은"/>
                <a:ea typeface="마루 부리 조금굵은"/>
                <a:cs typeface="윤고딕"/>
                <a:sym typeface="윤고딕"/>
              </a:rPr>
              <a:t>개발후기</a:t>
            </a:r>
            <a:endParaRPr lang="en-US" altLang="ko-KR" sz="2500" dirty="0">
              <a:solidFill>
                <a:schemeClr val="lt1"/>
              </a:solidFill>
              <a:latin typeface="마루 부리 조금굵은"/>
              <a:ea typeface="마루 부리 조금굵은"/>
              <a:cs typeface="윤고딕"/>
              <a:sym typeface="윤고딕"/>
            </a:endParaRPr>
          </a:p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윤고딕"/>
                <a:sym typeface="윤고딕"/>
              </a:rPr>
              <a:t>Q&amp;A</a:t>
            </a:r>
          </a:p>
        </p:txBody>
      </p:sp>
      <p:sp>
        <p:nvSpPr>
          <p:cNvPr id="33" name="TextBox 10"/>
          <p:cNvSpPr txBox="1"/>
          <p:nvPr/>
        </p:nvSpPr>
        <p:spPr>
          <a:xfrm>
            <a:off x="2335698" y="2205191"/>
            <a:ext cx="4722759" cy="26206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윤고딕"/>
                <a:sym typeface="윤고딕"/>
              </a:rPr>
              <a:t>팀 구성 및 역할</a:t>
            </a:r>
          </a:p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윤고딕"/>
                <a:sym typeface="윤고딕"/>
              </a:rPr>
              <a:t>프로젝트 개요</a:t>
            </a:r>
          </a:p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윤고딕"/>
                <a:sym typeface="윤고딕"/>
              </a:rPr>
              <a:t>작품 구성</a:t>
            </a:r>
          </a:p>
        </p:txBody>
      </p:sp>
      <p:sp>
        <p:nvSpPr>
          <p:cNvPr id="34" name="TextBox 11"/>
          <p:cNvSpPr txBox="1"/>
          <p:nvPr/>
        </p:nvSpPr>
        <p:spPr>
          <a:xfrm>
            <a:off x="1340270" y="2195666"/>
            <a:ext cx="1136015" cy="365297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500" b="1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TDTD한강고딕"/>
                <a:sym typeface="TDTD한강고딕"/>
              </a:rPr>
              <a:t>01</a:t>
            </a:r>
          </a:p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500" b="1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TDTD한강고딕"/>
                <a:sym typeface="TDTD한강고딕"/>
              </a:rPr>
              <a:t>02</a:t>
            </a:r>
          </a:p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500" b="1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TDTD한강고딕"/>
                <a:sym typeface="TDTD한강고딕"/>
              </a:rPr>
              <a:t>03</a:t>
            </a:r>
          </a:p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2500" b="1" i="0" u="none" strike="noStrike" kern="1200" cap="none" spc="0" normalizeH="0" baseline="0" dirty="0">
              <a:solidFill>
                <a:schemeClr val="lt1"/>
              </a:solidFill>
              <a:effectLst/>
              <a:uLnTx/>
              <a:uFillTx/>
              <a:latin typeface="마루 부리 조금굵은"/>
              <a:ea typeface="마루 부리 조금굵은"/>
              <a:cs typeface="TDTD한강고딕"/>
              <a:sym typeface="TDTD한강고딕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6838078" y="2219345"/>
            <a:ext cx="1136015" cy="35471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500" b="1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TDTD한강고딕"/>
                <a:sym typeface="TDTD한강고딕"/>
              </a:rPr>
              <a:t>04</a:t>
            </a:r>
          </a:p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500" b="1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TDTD한강고딕"/>
                <a:sym typeface="TDTD한강고딕"/>
              </a:rPr>
              <a:t>05</a:t>
            </a:r>
          </a:p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sz="2500" b="1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TDTD한강고딕"/>
                <a:sym typeface="TDTD한강고딕"/>
              </a:rPr>
              <a:t>06</a:t>
            </a:r>
          </a:p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2500" b="1" dirty="0">
                <a:solidFill>
                  <a:schemeClr val="lt1"/>
                </a:solidFill>
                <a:latin typeface="마루 부리 조금굵은"/>
                <a:ea typeface="마루 부리 조금굵은"/>
                <a:cs typeface="TDTD한강고딕"/>
                <a:sym typeface="TDTD한강고딕"/>
              </a:rPr>
              <a:t>07</a:t>
            </a:r>
            <a:endParaRPr kumimoji="0" lang="en-US" sz="2500" b="1" i="0" u="none" strike="noStrike" kern="1200" cap="none" spc="0" normalizeH="0" baseline="0" dirty="0">
              <a:solidFill>
                <a:schemeClr val="lt1"/>
              </a:solidFill>
              <a:effectLst/>
              <a:uLnTx/>
              <a:uFillTx/>
              <a:latin typeface="마루 부리 조금굵은"/>
              <a:ea typeface="마루 부리 조금굵은"/>
              <a:cs typeface="TDTD한강고딕"/>
              <a:sym typeface="TDTD한강고딕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81786" y="6381683"/>
            <a:ext cx="2610214" cy="476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10" name="TextBox 4"/>
          <p:cNvSpPr txBox="1"/>
          <p:nvPr/>
        </p:nvSpPr>
        <p:spPr>
          <a:xfrm>
            <a:off x="5440723" y="2684544"/>
            <a:ext cx="131055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0" u="none" strike="noStrike" kern="1200" cap="none" spc="0" normalizeH="0" baseline="0" dirty="0">
                <a:solidFill>
                  <a:srgbClr val="FFFFFF"/>
                </a:solidFill>
                <a:latin typeface="마루 부리 조금굵은"/>
                <a:ea typeface="Pretendard"/>
                <a:cs typeface="Pretendard"/>
              </a:rPr>
              <a:t>Part </a:t>
            </a:r>
            <a:r>
              <a:rPr lang="en-US" altLang="ko-KR" sz="3600" b="1" dirty="0">
                <a:solidFill>
                  <a:srgbClr val="FFFFFF"/>
                </a:solidFill>
                <a:latin typeface="마루 부리 조금굵은"/>
                <a:ea typeface="Pretendard"/>
                <a:cs typeface="Pretendard"/>
              </a:rPr>
              <a:t>5</a:t>
            </a:r>
            <a:endParaRPr kumimoji="0" lang="en-US" altLang="ko-KR" sz="3600" b="1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3504247" y="3429000"/>
            <a:ext cx="5981498" cy="915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0" i="0" u="none" strike="noStrike" kern="1200" cap="none" spc="0" normalizeH="0" baseline="0" dirty="0">
                <a:solidFill>
                  <a:srgbClr val="FFFFFF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윤고딕"/>
                <a:sym typeface="윤고딕"/>
              </a:rPr>
              <a:t>향후 계획 및 기대 효과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67A091-6086-CD24-920F-531326A0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9"/>
            <a:ext cx="12192000" cy="6858349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Part </a:t>
            </a:r>
            <a:r>
              <a:rPr lang="en-US" altLang="ko-KR" sz="1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5</a:t>
            </a:r>
            <a:endParaRPr kumimoji="0" lang="en-US" altLang="ko-KR" sz="1600" b="0" i="0" u="none" strike="noStrike" kern="1200" cap="none" spc="0" normalizeH="0" baseline="0" dirty="0">
              <a:solidFill>
                <a:srgbClr val="3B3838"/>
              </a:solidFill>
              <a:latin typeface="마루 부리 조금굵은"/>
              <a:ea typeface="맑은 고딕" panose="020B0503020000020004" pitchFamily="50" charset="-127"/>
              <a:cs typeface="Pretendard"/>
            </a:endParaRPr>
          </a:p>
        </p:txBody>
      </p:sp>
      <p:sp>
        <p:nvSpPr>
          <p:cNvPr id="7" name="직사각형 14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3975C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8" name="직사각형 1"/>
          <p:cNvSpPr/>
          <p:nvPr/>
        </p:nvSpPr>
        <p:spPr>
          <a:xfrm>
            <a:off x="770968" y="1175376"/>
            <a:ext cx="10650064" cy="521970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9" name="사각형: 둥근 모서리 6"/>
          <p:cNvSpPr/>
          <p:nvPr/>
        </p:nvSpPr>
        <p:spPr>
          <a:xfrm>
            <a:off x="1113400" y="2653440"/>
            <a:ext cx="2742564" cy="3434092"/>
          </a:xfrm>
          <a:prstGeom prst="roundRect">
            <a:avLst>
              <a:gd name="adj" fmla="val 22381"/>
            </a:avLst>
          </a:prstGeom>
          <a:solidFill>
            <a:srgbClr val="DADF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11" name="사각형: 둥근 모서리 6"/>
          <p:cNvSpPr/>
          <p:nvPr/>
        </p:nvSpPr>
        <p:spPr>
          <a:xfrm>
            <a:off x="4735846" y="2653439"/>
            <a:ext cx="2742564" cy="3434093"/>
          </a:xfrm>
          <a:prstGeom prst="roundRect">
            <a:avLst>
              <a:gd name="adj" fmla="val 22381"/>
            </a:avLst>
          </a:prstGeom>
          <a:solidFill>
            <a:srgbClr val="DADF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13" name="사각형: 둥근 모서리 6"/>
          <p:cNvSpPr/>
          <p:nvPr/>
        </p:nvSpPr>
        <p:spPr>
          <a:xfrm>
            <a:off x="8303981" y="2653439"/>
            <a:ext cx="2742564" cy="3324039"/>
          </a:xfrm>
          <a:prstGeom prst="roundRect">
            <a:avLst>
              <a:gd name="adj" fmla="val 22381"/>
            </a:avLst>
          </a:prstGeom>
          <a:solidFill>
            <a:srgbClr val="DADF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E5250-8C96-77F8-5931-28C77D347B06}"/>
              </a:ext>
            </a:extLst>
          </p:cNvPr>
          <p:cNvSpPr txBox="1"/>
          <p:nvPr/>
        </p:nvSpPr>
        <p:spPr>
          <a:xfrm>
            <a:off x="4435917" y="2035683"/>
            <a:ext cx="3320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404040"/>
                </a:solidFill>
                <a:latin typeface="마루 부리 조금굵은"/>
                <a:ea typeface="Pretendard"/>
                <a:cs typeface="Pretendard"/>
              </a:rPr>
              <a:t>2.  </a:t>
            </a:r>
            <a:r>
              <a:rPr lang="ko-KR" altLang="en-US" b="1" dirty="0">
                <a:solidFill>
                  <a:srgbClr val="404040"/>
                </a:solidFill>
                <a:latin typeface="마루 부리 조금굵은"/>
                <a:ea typeface="Pretendard"/>
                <a:cs typeface="Pretendard"/>
              </a:rPr>
              <a:t>사용자 인터페이스 개선</a:t>
            </a:r>
            <a:endParaRPr kumimoji="0" lang="ko-KR" altLang="en-US" sz="1800" b="1" i="0" u="none" strike="noStrike" kern="1200" cap="none" spc="0" normalizeH="0" baseline="0" dirty="0">
              <a:solidFill>
                <a:srgbClr val="404040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AFBD8-C03C-03E7-A8BF-FA6F26ABCE94}"/>
              </a:ext>
            </a:extLst>
          </p:cNvPr>
          <p:cNvSpPr txBox="1"/>
          <p:nvPr/>
        </p:nvSpPr>
        <p:spPr>
          <a:xfrm>
            <a:off x="8339417" y="2041046"/>
            <a:ext cx="2671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404040"/>
                </a:solidFill>
                <a:latin typeface="마루 부리 조금굵은"/>
                <a:ea typeface="Pretendard"/>
                <a:cs typeface="Pretendard"/>
              </a:rPr>
              <a:t>3.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404040"/>
                </a:solidFill>
                <a:latin typeface="마루 부리 조금굵은"/>
                <a:ea typeface="Pretendard"/>
                <a:cs typeface="Pretendard"/>
              </a:rPr>
              <a:t>동물 맞히기 게임 강화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F8D73-D050-D10A-A139-6F69498FE6DA}"/>
              </a:ext>
            </a:extLst>
          </p:cNvPr>
          <p:cNvSpPr txBox="1"/>
          <p:nvPr/>
        </p:nvSpPr>
        <p:spPr>
          <a:xfrm>
            <a:off x="1219897" y="2758310"/>
            <a:ext cx="2525285" cy="141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500" dirty="0">
                <a:latin typeface="마루 부리 조금굵은"/>
              </a:rPr>
              <a:t>OPENPOSE </a:t>
            </a:r>
            <a:r>
              <a:rPr lang="ko-KR" altLang="en-US" sz="1500" dirty="0">
                <a:latin typeface="마루 부리 조금굵은"/>
              </a:rPr>
              <a:t>기반 </a:t>
            </a:r>
            <a:endParaRPr lang="en-US" altLang="ko-KR" sz="15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latin typeface="마루 부리 조금굵은"/>
              </a:rPr>
              <a:t>   자세 따라하기 게임 및 </a:t>
            </a:r>
            <a:endParaRPr lang="en-US" altLang="ko-KR" sz="15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latin typeface="마루 부리 조금굵은"/>
              </a:rPr>
              <a:t>   기타 교육용 게임 추가</a:t>
            </a:r>
            <a:endParaRPr lang="en-US" altLang="ko-KR" sz="1100" dirty="0">
              <a:latin typeface="마루 부리 조금굵은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ED2BF-0C62-D114-7F96-E178AA9599E6}"/>
              </a:ext>
            </a:extLst>
          </p:cNvPr>
          <p:cNvSpPr txBox="1"/>
          <p:nvPr/>
        </p:nvSpPr>
        <p:spPr>
          <a:xfrm>
            <a:off x="5029427" y="2715560"/>
            <a:ext cx="215540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마루 부리 조금굵은"/>
              </a:rPr>
              <a:t>QT </a:t>
            </a:r>
            <a:r>
              <a:rPr lang="ko-KR" altLang="en-US" sz="1400" dirty="0">
                <a:latin typeface="마루 부리 조금굵은"/>
              </a:rPr>
              <a:t>기반 </a:t>
            </a:r>
            <a:r>
              <a:rPr lang="en-US" altLang="ko-KR" sz="1400" dirty="0">
                <a:latin typeface="마루 부리 조금굵은"/>
              </a:rPr>
              <a:t>LCD </a:t>
            </a:r>
            <a:r>
              <a:rPr lang="ko-KR" altLang="en-US" sz="1400" dirty="0">
                <a:latin typeface="마루 부리 조금굵은"/>
              </a:rPr>
              <a:t>화면에 그림표시해 아이들이 직접 게임 선택 가능</a:t>
            </a:r>
            <a:endParaRPr lang="en-US" altLang="ko-KR" sz="1400" dirty="0">
              <a:latin typeface="마루 부리 조금굵은"/>
            </a:endParaRPr>
          </a:p>
          <a:p>
            <a:endParaRPr lang="en-US" altLang="ko-KR" sz="1400" dirty="0">
              <a:latin typeface="마루 부리 조금굵은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마루 부리 조금굵은"/>
              </a:rPr>
              <a:t>아두이노</a:t>
            </a:r>
            <a:r>
              <a:rPr lang="ko-KR" altLang="en-US" sz="1400" dirty="0">
                <a:latin typeface="마루 부리 조금굵은"/>
              </a:rPr>
              <a:t> 등을 통한 버튼추가를 통해 게임 기능의</a:t>
            </a:r>
            <a:r>
              <a:rPr lang="en-US" altLang="ko-KR" sz="1400" dirty="0">
                <a:latin typeface="마루 부리 조금굵은"/>
              </a:rPr>
              <a:t> </a:t>
            </a:r>
            <a:r>
              <a:rPr lang="ko-KR" altLang="en-US" sz="1400" dirty="0">
                <a:latin typeface="마루 부리 조금굵은"/>
              </a:rPr>
              <a:t>편의성 증가</a:t>
            </a:r>
            <a:endParaRPr lang="en-US" altLang="ko-KR" sz="1400" dirty="0">
              <a:latin typeface="마루 부리 조금굵은"/>
            </a:endParaRPr>
          </a:p>
          <a:p>
            <a:endParaRPr lang="en-US" altLang="ko-KR" sz="1400" dirty="0">
              <a:latin typeface="마루 부리 조금굵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CBFCF9-3F8A-7822-1494-758A21184EAC}"/>
              </a:ext>
            </a:extLst>
          </p:cNvPr>
          <p:cNvSpPr txBox="1"/>
          <p:nvPr/>
        </p:nvSpPr>
        <p:spPr>
          <a:xfrm>
            <a:off x="8655759" y="2873054"/>
            <a:ext cx="2039008" cy="1812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마루 부리 조금굵은"/>
              </a:rPr>
              <a:t>동물 사진 및 울음소리 </a:t>
            </a:r>
            <a:endParaRPr lang="en-US" altLang="ko-KR" sz="14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latin typeface="마루 부리 조금굵은"/>
              </a:rPr>
              <a:t>음성 파일 추가</a:t>
            </a:r>
            <a:endParaRPr lang="en-US" altLang="ko-KR" sz="1400" dirty="0">
              <a:latin typeface="마루 부리 조금굵은"/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latin typeface="마루 부리 조금굵은"/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latin typeface="마루 부리 조금굵은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0784085-440B-66F2-A942-0344C8887621}"/>
              </a:ext>
            </a:extLst>
          </p:cNvPr>
          <p:cNvSpPr txBox="1"/>
          <p:nvPr/>
        </p:nvSpPr>
        <p:spPr>
          <a:xfrm>
            <a:off x="802888" y="363082"/>
            <a:ext cx="35189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향후계획 </a:t>
            </a:r>
            <a:r>
              <a:rPr kumimoji="0" lang="ko-KR" altLang="en-US" sz="200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및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7F025C-D327-CF8B-2DD5-E9BB400E6AC0}"/>
              </a:ext>
            </a:extLst>
          </p:cNvPr>
          <p:cNvSpPr txBox="1"/>
          <p:nvPr/>
        </p:nvSpPr>
        <p:spPr>
          <a:xfrm>
            <a:off x="950215" y="2089393"/>
            <a:ext cx="306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404040"/>
                </a:solidFill>
                <a:latin typeface="마루 부리 조금굵은"/>
                <a:ea typeface="Pretendard"/>
                <a:cs typeface="Pretendard"/>
              </a:rPr>
              <a:t>1.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404040"/>
                </a:solidFill>
                <a:latin typeface="마루 부리 조금굵은"/>
                <a:ea typeface="Pretendard"/>
                <a:cs typeface="Pretendard"/>
              </a:rPr>
              <a:t>게임 콘텐츠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E5B9C-5BCF-46D8-9474-0EE9ADD991CC}"/>
              </a:ext>
            </a:extLst>
          </p:cNvPr>
          <p:cNvSpPr txBox="1"/>
          <p:nvPr/>
        </p:nvSpPr>
        <p:spPr>
          <a:xfrm>
            <a:off x="1363133" y="5291667"/>
            <a:ext cx="24928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>
              <a:latin typeface="마루 부리 조금굵은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FADB02-66E1-E030-CB66-55D96785D575}"/>
              </a:ext>
            </a:extLst>
          </p:cNvPr>
          <p:cNvSpPr txBox="1"/>
          <p:nvPr/>
        </p:nvSpPr>
        <p:spPr>
          <a:xfrm>
            <a:off x="1370409" y="4970071"/>
            <a:ext cx="2227258" cy="12311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마루 부리 조금굵은"/>
              </a:rPr>
              <a:t>👉 </a:t>
            </a:r>
            <a:r>
              <a:rPr lang="ko-KR" altLang="en-US" sz="1400" b="1" dirty="0">
                <a:latin typeface="마루 부리 조금굵은"/>
              </a:rPr>
              <a:t>신체 활동 유도 및 </a:t>
            </a:r>
            <a:endParaRPr lang="en-US" altLang="ko-KR" sz="1400" b="1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>
                <a:latin typeface="마루 부리 조금굵은"/>
              </a:rPr>
              <a:t>다양한 재미 요소 추가  </a:t>
            </a:r>
          </a:p>
          <a:p>
            <a:endParaRPr lang="ko-KR" altLang="en-US" dirty="0">
              <a:latin typeface="마루 부리 조금굵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ED83A-95B3-4E50-C6F3-FA7E87694EA6}"/>
              </a:ext>
            </a:extLst>
          </p:cNvPr>
          <p:cNvSpPr txBox="1"/>
          <p:nvPr/>
        </p:nvSpPr>
        <p:spPr>
          <a:xfrm>
            <a:off x="5003892" y="4970071"/>
            <a:ext cx="2082800" cy="12311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atin typeface="마루 부리 조금굵은"/>
              </a:rPr>
              <a:t>👉 </a:t>
            </a:r>
            <a:r>
              <a:rPr lang="ko-KR" altLang="en-US" sz="1400" b="1" dirty="0">
                <a:latin typeface="마루 부리 조금굵은"/>
              </a:rPr>
              <a:t>직관적인 조작으로   </a:t>
            </a:r>
            <a:endParaRPr lang="en-US" altLang="ko-KR" sz="1400" b="1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>
                <a:latin typeface="마루 부리 조금굵은"/>
              </a:rPr>
              <a:t>   사용 편의성 향상</a:t>
            </a:r>
          </a:p>
          <a:p>
            <a:endParaRPr lang="ko-KR" altLang="en-US" dirty="0">
              <a:latin typeface="마루 부리 조금굵은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7C78FC-1E0C-03F0-685F-3E667DD5B22D}"/>
              </a:ext>
            </a:extLst>
          </p:cNvPr>
          <p:cNvSpPr txBox="1"/>
          <p:nvPr/>
        </p:nvSpPr>
        <p:spPr>
          <a:xfrm>
            <a:off x="8893144" y="4856426"/>
            <a:ext cx="1564238" cy="12311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atin typeface="마루 부리 조금굵은"/>
              </a:rPr>
              <a:t>👉 </a:t>
            </a:r>
            <a:r>
              <a:rPr lang="ko-KR" altLang="en-US" sz="1400" b="1" dirty="0">
                <a:latin typeface="마루 부리 조금굵은"/>
              </a:rPr>
              <a:t>학습 효과 및 몰입도 향상</a:t>
            </a:r>
          </a:p>
          <a:p>
            <a:endParaRPr lang="ko-KR" altLang="en-US" dirty="0">
              <a:latin typeface="마루 부리 조금굵은"/>
            </a:endParaRPr>
          </a:p>
        </p:txBody>
      </p:sp>
    </p:spTree>
    <p:extLst>
      <p:ext uri="{BB962C8B-B14F-4D97-AF65-F5344CB8AC3E}">
        <p14:creationId xmlns:p14="http://schemas.microsoft.com/office/powerpoint/2010/main" val="79132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Part </a:t>
            </a:r>
            <a:r>
              <a:rPr lang="en-US" altLang="ko-KR" sz="160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5</a:t>
            </a:r>
            <a:endParaRPr kumimoji="0" lang="en-US" altLang="ko-KR" sz="1600" b="0" i="0" u="none" strike="noStrike" kern="1200" cap="none" spc="0" normalizeH="0" baseline="0" dirty="0">
              <a:solidFill>
                <a:srgbClr val="3B3838"/>
              </a:solidFill>
              <a:latin typeface="마루 부리 조금굵은"/>
              <a:ea typeface="맑은 고딕" panose="020B0503020000020004" pitchFamily="50" charset="-127"/>
              <a:cs typeface="Pretendard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802888" y="363082"/>
            <a:ext cx="35189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향후계획</a:t>
            </a:r>
            <a:r>
              <a:rPr kumimoji="0" lang="ko-KR" altLang="en-US" sz="2000" b="1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 </a:t>
            </a:r>
            <a:r>
              <a:rPr kumimoji="0" lang="ko-KR" altLang="en-US" sz="2000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및 </a:t>
            </a:r>
            <a:r>
              <a:rPr kumimoji="0" lang="ko-KR" altLang="en-US" sz="2000" b="1" i="0" u="none" strike="noStrike" kern="1200" cap="none" spc="600" normalizeH="0" baseline="0" dirty="0">
                <a:solidFill>
                  <a:srgbClr val="3B3838"/>
                </a:solidFill>
                <a:latin typeface="마루 부리 조금굵은"/>
                <a:ea typeface="맑은 고딕" panose="020B0503020000020004" pitchFamily="50" charset="-127"/>
                <a:cs typeface="Pretendard"/>
              </a:rPr>
              <a:t>기대효과</a:t>
            </a:r>
          </a:p>
        </p:txBody>
      </p:sp>
      <p:sp>
        <p:nvSpPr>
          <p:cNvPr id="7" name="직사각형 14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3975C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8" name="직사각형 1"/>
          <p:cNvSpPr/>
          <p:nvPr/>
        </p:nvSpPr>
        <p:spPr>
          <a:xfrm>
            <a:off x="724829" y="1166910"/>
            <a:ext cx="10650064" cy="521970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9" name="사각형: 둥근 모서리 6"/>
          <p:cNvSpPr/>
          <p:nvPr/>
        </p:nvSpPr>
        <p:spPr>
          <a:xfrm>
            <a:off x="1147268" y="2653440"/>
            <a:ext cx="2742564" cy="2882460"/>
          </a:xfrm>
          <a:prstGeom prst="roundRect">
            <a:avLst>
              <a:gd name="adj" fmla="val 22381"/>
            </a:avLst>
          </a:prstGeom>
          <a:solidFill>
            <a:srgbClr val="DADF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2122" y="2089393"/>
            <a:ext cx="306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404040"/>
                </a:solidFill>
                <a:latin typeface="마루 부리 조금굵은"/>
                <a:ea typeface="Pretendard"/>
                <a:cs typeface="Pretendard"/>
              </a:rPr>
              <a:t>1.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404040"/>
                </a:solidFill>
                <a:latin typeface="마루 부리 조금굵은"/>
                <a:ea typeface="Pretendard"/>
                <a:cs typeface="Pretendard"/>
              </a:rPr>
              <a:t>다양한 교육 콘텐츠 제공</a:t>
            </a:r>
          </a:p>
        </p:txBody>
      </p:sp>
      <p:sp>
        <p:nvSpPr>
          <p:cNvPr id="11" name="사각형: 둥근 모서리 6"/>
          <p:cNvSpPr/>
          <p:nvPr/>
        </p:nvSpPr>
        <p:spPr>
          <a:xfrm>
            <a:off x="4735846" y="2653440"/>
            <a:ext cx="2742564" cy="2882460"/>
          </a:xfrm>
          <a:prstGeom prst="roundRect">
            <a:avLst>
              <a:gd name="adj" fmla="val 22381"/>
            </a:avLst>
          </a:prstGeom>
          <a:solidFill>
            <a:srgbClr val="DADF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13" name="사각형: 둥근 모서리 6"/>
          <p:cNvSpPr/>
          <p:nvPr/>
        </p:nvSpPr>
        <p:spPr>
          <a:xfrm>
            <a:off x="8303981" y="2653440"/>
            <a:ext cx="2742564" cy="2882460"/>
          </a:xfrm>
          <a:prstGeom prst="roundRect">
            <a:avLst>
              <a:gd name="adj" fmla="val 22381"/>
            </a:avLst>
          </a:prstGeom>
          <a:solidFill>
            <a:srgbClr val="DADF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67A091-6086-CD24-920F-531326A0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101" y="6559575"/>
            <a:ext cx="3219899" cy="247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8E5250-8C96-77F8-5931-28C77D347B06}"/>
              </a:ext>
            </a:extLst>
          </p:cNvPr>
          <p:cNvSpPr txBox="1"/>
          <p:nvPr/>
        </p:nvSpPr>
        <p:spPr>
          <a:xfrm>
            <a:off x="4435917" y="2035683"/>
            <a:ext cx="3320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404040"/>
                </a:solidFill>
                <a:latin typeface="마루 부리 조금굵은"/>
                <a:ea typeface="Pretendard"/>
                <a:cs typeface="Pretendard"/>
              </a:rPr>
              <a:t>2. </a:t>
            </a:r>
            <a:r>
              <a:rPr lang="ko-KR" altLang="en-US" b="1" dirty="0">
                <a:latin typeface="마루 부리 조금굵은"/>
              </a:rPr>
              <a:t>활동적인 놀이 제공</a:t>
            </a:r>
            <a:endParaRPr kumimoji="0" lang="ko-KR" altLang="en-US" sz="1800" b="1" i="0" u="none" strike="noStrike" kern="1200" cap="none" spc="0" normalizeH="0" baseline="0" dirty="0">
              <a:solidFill>
                <a:srgbClr val="404040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AFBD8-C03C-03E7-A8BF-FA6F26ABCE94}"/>
              </a:ext>
            </a:extLst>
          </p:cNvPr>
          <p:cNvSpPr txBox="1"/>
          <p:nvPr/>
        </p:nvSpPr>
        <p:spPr>
          <a:xfrm>
            <a:off x="8328289" y="2035683"/>
            <a:ext cx="2671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404040"/>
                </a:solidFill>
                <a:latin typeface="마루 부리 조금굵은"/>
                <a:ea typeface="Pretendard"/>
                <a:cs typeface="Pretendard"/>
              </a:rPr>
              <a:t>3. </a:t>
            </a:r>
            <a:r>
              <a:rPr lang="ko-KR" altLang="en-US" b="1" dirty="0">
                <a:latin typeface="마루 부리 조금굵은"/>
              </a:rPr>
              <a:t>부모의 여가 시간 증가</a:t>
            </a:r>
            <a:endParaRPr lang="en-US" altLang="ko-KR" b="1" dirty="0">
              <a:latin typeface="마루 부리 조금굵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F8D73-D050-D10A-A139-6F69498FE6DA}"/>
              </a:ext>
            </a:extLst>
          </p:cNvPr>
          <p:cNvSpPr txBox="1"/>
          <p:nvPr/>
        </p:nvSpPr>
        <p:spPr>
          <a:xfrm>
            <a:off x="1022122" y="2838211"/>
            <a:ext cx="2833043" cy="2334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500" dirty="0">
                <a:latin typeface="마루 부리 조금굵은"/>
              </a:rPr>
              <a:t>동물</a:t>
            </a:r>
            <a:r>
              <a:rPr lang="en-US" altLang="ko-KR" sz="1500" dirty="0">
                <a:latin typeface="마루 부리 조금굵은"/>
              </a:rPr>
              <a:t>, </a:t>
            </a:r>
            <a:r>
              <a:rPr lang="ko-KR" altLang="en-US" sz="1500" dirty="0">
                <a:latin typeface="마루 부리 조금굵은"/>
              </a:rPr>
              <a:t>과일</a:t>
            </a:r>
            <a:r>
              <a:rPr lang="en-US" altLang="ko-KR" sz="1500" dirty="0">
                <a:latin typeface="마루 부리 조금굵은"/>
              </a:rPr>
              <a:t>, </a:t>
            </a:r>
            <a:r>
              <a:rPr lang="ko-KR" altLang="en-US" sz="1500" dirty="0">
                <a:latin typeface="마루 부리 조금굵은"/>
              </a:rPr>
              <a:t>색깔 등 </a:t>
            </a:r>
            <a:endParaRPr lang="en-US" altLang="ko-KR" sz="15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latin typeface="마루 부리 조금굵은"/>
              </a:rPr>
              <a:t>다양한 주제로 확장 가능</a:t>
            </a:r>
            <a:endParaRPr lang="en-US" altLang="ko-KR" sz="15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endParaRPr lang="en-US" altLang="ko-KR" sz="15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b="1" dirty="0">
                <a:latin typeface="마루 부리 조금굵은"/>
              </a:rPr>
              <a:t>👉 아이들의 호기심을 </a:t>
            </a:r>
            <a:endParaRPr lang="en-US" altLang="ko-KR" sz="1500" b="1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500" b="1" dirty="0">
                <a:latin typeface="마루 부리 조금굵은"/>
              </a:rPr>
              <a:t>     </a:t>
            </a:r>
            <a:r>
              <a:rPr lang="ko-KR" altLang="en-US" sz="1500" b="1" dirty="0">
                <a:latin typeface="마루 부리 조금굵은"/>
              </a:rPr>
              <a:t>자극하여 교육적 효과 극대화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ED2BF-0C62-D114-7F96-E178AA9599E6}"/>
              </a:ext>
            </a:extLst>
          </p:cNvPr>
          <p:cNvSpPr txBox="1"/>
          <p:nvPr/>
        </p:nvSpPr>
        <p:spPr>
          <a:xfrm>
            <a:off x="4687401" y="2795172"/>
            <a:ext cx="2839453" cy="2334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500" dirty="0">
                <a:latin typeface="마루 부리 조금굵은"/>
              </a:rPr>
              <a:t>OPENPOSE </a:t>
            </a:r>
            <a:r>
              <a:rPr lang="ko-KR" altLang="en-US" sz="1500" dirty="0">
                <a:latin typeface="마루 부리 조금굵은"/>
              </a:rPr>
              <a:t>기능을 통해 </a:t>
            </a:r>
            <a:endParaRPr lang="en-US" altLang="ko-KR" sz="15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latin typeface="마루 부리 조금굵은"/>
              </a:rPr>
              <a:t>아이에게 신체 활동 유도</a:t>
            </a:r>
            <a:endParaRPr lang="en-US" altLang="ko-KR" sz="15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endParaRPr lang="en-US" altLang="ko-KR" sz="15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latin typeface="마루 부리 조금굵은"/>
              </a:rPr>
              <a:t>👉 </a:t>
            </a:r>
            <a:r>
              <a:rPr lang="ko-KR" altLang="en-US" sz="1500" b="1" dirty="0">
                <a:latin typeface="마루 부리 조금굵은"/>
              </a:rPr>
              <a:t>놀이를 통한 자연스러운 </a:t>
            </a:r>
            <a:endParaRPr lang="en-US" altLang="ko-KR" sz="1500" b="1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500" b="1" dirty="0">
                <a:latin typeface="마루 부리 조금굵은"/>
              </a:rPr>
              <a:t>       </a:t>
            </a:r>
            <a:r>
              <a:rPr lang="ko-KR" altLang="en-US" sz="1500" b="1" dirty="0">
                <a:latin typeface="마루 부리 조금굵은"/>
              </a:rPr>
              <a:t>운동 습관 형성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CBFCF9-3F8A-7822-1494-758A21184EAC}"/>
              </a:ext>
            </a:extLst>
          </p:cNvPr>
          <p:cNvSpPr txBox="1"/>
          <p:nvPr/>
        </p:nvSpPr>
        <p:spPr>
          <a:xfrm>
            <a:off x="8339417" y="2827568"/>
            <a:ext cx="2671692" cy="2334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500" dirty="0">
                <a:latin typeface="마루 부리 조금굵은"/>
              </a:rPr>
              <a:t>아이들이 스스로 학습하고 </a:t>
            </a:r>
            <a:endParaRPr lang="en-US" altLang="ko-KR" sz="15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latin typeface="마루 부리 조금굵은"/>
              </a:rPr>
              <a:t>놀아 부모의 돌봄 부담 완화</a:t>
            </a:r>
            <a:endParaRPr lang="en-US" altLang="ko-KR" sz="15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endParaRPr lang="en-US" altLang="ko-KR" sz="1500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latin typeface="마루 부리 조금굵은"/>
              </a:rPr>
              <a:t>👉 </a:t>
            </a:r>
            <a:r>
              <a:rPr lang="ko-KR" altLang="en-US" sz="1500" b="1" dirty="0">
                <a:latin typeface="마루 부리 조금굵은"/>
              </a:rPr>
              <a:t>자유 시간 확보로 부모의 </a:t>
            </a:r>
            <a:endParaRPr lang="en-US" altLang="ko-KR" sz="1500" b="1" dirty="0">
              <a:latin typeface="마루 부리 조금굵은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b="1" dirty="0">
                <a:latin typeface="마루 부리 조금굵은"/>
              </a:rPr>
              <a:t>일상 만족도 향상</a:t>
            </a:r>
          </a:p>
        </p:txBody>
      </p:sp>
    </p:spTree>
    <p:extLst>
      <p:ext uri="{BB962C8B-B14F-4D97-AF65-F5344CB8AC3E}">
        <p14:creationId xmlns:p14="http://schemas.microsoft.com/office/powerpoint/2010/main" val="9176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10" name="TextBox 4"/>
          <p:cNvSpPr txBox="1"/>
          <p:nvPr/>
        </p:nvSpPr>
        <p:spPr>
          <a:xfrm>
            <a:off x="5440723" y="2684544"/>
            <a:ext cx="131055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0" u="none" strike="noStrike" kern="1200" cap="none" spc="0" normalizeH="0" baseline="0" dirty="0">
                <a:solidFill>
                  <a:srgbClr val="FFFFFF"/>
                </a:solidFill>
                <a:latin typeface="마루 부리 조금굵은"/>
                <a:ea typeface="Pretendard"/>
                <a:cs typeface="Pretendard"/>
              </a:rPr>
              <a:t>Part 6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3105250" y="3437466"/>
            <a:ext cx="5981498" cy="915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0" i="0" u="none" strike="noStrike" kern="1200" cap="none" spc="0" normalizeH="0" baseline="0" dirty="0">
                <a:solidFill>
                  <a:srgbClr val="FFFFFF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윤고딕"/>
                <a:sym typeface="윤고딕"/>
              </a:rPr>
              <a:t>개발 후기</a:t>
            </a:r>
          </a:p>
        </p:txBody>
      </p:sp>
    </p:spTree>
    <p:extLst>
      <p:ext uri="{BB962C8B-B14F-4D97-AF65-F5344CB8AC3E}">
        <p14:creationId xmlns:p14="http://schemas.microsoft.com/office/powerpoint/2010/main" val="47149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Part 6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8" y="363082"/>
            <a:ext cx="15183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개발후기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56909" y="149842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bg1"/>
              </a:solidFill>
              <a:latin typeface="마루 부리 조금굵은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2950" y="1498421"/>
            <a:ext cx="5040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accent5">
                  <a:lumMod val="25000"/>
                </a:schemeClr>
              </a:solidFill>
              <a:latin typeface="마루 부리 조금굵은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56910" y="3765513"/>
            <a:ext cx="5040000" cy="22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bg1"/>
              </a:solidFill>
              <a:latin typeface="마루 부리 조금굵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090" y="37655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accent5">
                  <a:lumMod val="25000"/>
                </a:schemeClr>
              </a:solidFill>
              <a:latin typeface="마루 부리 조금굵은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0673" y="1607402"/>
            <a:ext cx="4157127" cy="1145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마루 부리 조금굵은"/>
              </a:rPr>
              <a:t>유사한 동물 간의 혼동과 클래스 간 데이터 편차 문제를 겪으며</a:t>
            </a:r>
            <a:r>
              <a:rPr lang="en-US" altLang="ko-KR" sz="1400" dirty="0">
                <a:solidFill>
                  <a:schemeClr val="bg1"/>
                </a:solidFill>
                <a:latin typeface="마루 부리 조금굵은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마루 부리 조금굵은"/>
              </a:rPr>
              <a:t>단순한 학습보다 데이터 구성과 모델 조정의 균형이 중요하다는 걸 느꼈습니다</a:t>
            </a:r>
            <a:r>
              <a:rPr lang="en-US" altLang="ko-KR" sz="1400" dirty="0">
                <a:solidFill>
                  <a:schemeClr val="bg1"/>
                </a:solidFill>
                <a:latin typeface="마루 부리 조금굵은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1287" y="1607403"/>
            <a:ext cx="4512733" cy="1145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ko-KR" sz="1400" dirty="0" err="1">
                <a:latin typeface="마루 부리 조금굵은"/>
              </a:rPr>
              <a:t>Openpose</a:t>
            </a:r>
            <a:r>
              <a:rPr lang="en-US" altLang="ko-KR" sz="1400" dirty="0">
                <a:latin typeface="마루 부리 조금굵은"/>
              </a:rPr>
              <a:t> </a:t>
            </a:r>
            <a:r>
              <a:rPr lang="ko-KR" altLang="en-US" sz="1400" dirty="0">
                <a:latin typeface="마루 부리 조금굵은"/>
              </a:rPr>
              <a:t>모델의 움직임 감지의 정확도를 높이기 위해 포즈 좌표 분석과 </a:t>
            </a:r>
            <a:r>
              <a:rPr lang="ko-KR" altLang="en-US" sz="1400" dirty="0" err="1">
                <a:latin typeface="마루 부리 조금굵은"/>
              </a:rPr>
              <a:t>임계값</a:t>
            </a:r>
            <a:r>
              <a:rPr lang="ko-KR" altLang="en-US" sz="1400" dirty="0">
                <a:latin typeface="마루 부리 조금굵은"/>
              </a:rPr>
              <a:t> 조정을 반복했고</a:t>
            </a:r>
            <a:r>
              <a:rPr lang="en-US" altLang="ko-KR" sz="1400" dirty="0">
                <a:latin typeface="마루 부리 조금굵은"/>
              </a:rPr>
              <a:t>, </a:t>
            </a:r>
            <a:r>
              <a:rPr lang="ko-KR" altLang="en-US" sz="1400" dirty="0">
                <a:latin typeface="마루 부리 조금굵은"/>
              </a:rPr>
              <a:t>그 과정을 통해 기술의 가능성과 확장성을 느낄 수 있었습니다</a:t>
            </a:r>
            <a:r>
              <a:rPr lang="en-US" altLang="ko-KR" sz="1400" dirty="0">
                <a:latin typeface="마루 부리 조금굵은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5588" y="4620593"/>
            <a:ext cx="4008670" cy="1145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ko-KR" sz="1400" dirty="0">
                <a:solidFill>
                  <a:schemeClr val="bg1"/>
                </a:solidFill>
                <a:latin typeface="마루 부리 조금굵은"/>
              </a:rPr>
              <a:t>AI</a:t>
            </a:r>
            <a:r>
              <a:rPr lang="ko-KR" altLang="en-US" sz="1400" dirty="0">
                <a:solidFill>
                  <a:schemeClr val="bg1"/>
                </a:solidFill>
                <a:latin typeface="마루 부리 조금굵은"/>
              </a:rPr>
              <a:t>를 쉽게 활용할 수 있는 다양한 </a:t>
            </a:r>
            <a:r>
              <a:rPr lang="en-US" altLang="ko-KR" sz="1400" dirty="0">
                <a:solidFill>
                  <a:schemeClr val="bg1"/>
                </a:solidFill>
                <a:latin typeface="마루 부리 조금굵은"/>
              </a:rPr>
              <a:t>Tool</a:t>
            </a:r>
            <a:r>
              <a:rPr lang="ko-KR" altLang="en-US" sz="1400" dirty="0">
                <a:solidFill>
                  <a:schemeClr val="bg1"/>
                </a:solidFill>
                <a:latin typeface="마루 부리 조금굵은"/>
              </a:rPr>
              <a:t>과 </a:t>
            </a:r>
            <a:r>
              <a:rPr lang="en-US" altLang="ko-KR" sz="1400" dirty="0">
                <a:solidFill>
                  <a:schemeClr val="bg1"/>
                </a:solidFill>
                <a:latin typeface="마루 부리 조금굵은"/>
              </a:rPr>
              <a:t>model</a:t>
            </a:r>
            <a:r>
              <a:rPr lang="ko-KR" altLang="en-US" sz="1400" dirty="0">
                <a:solidFill>
                  <a:schemeClr val="bg1"/>
                </a:solidFill>
                <a:latin typeface="마루 부리 조금굵은"/>
              </a:rPr>
              <a:t>이 개발되어 있어 여러 분야에 </a:t>
            </a:r>
            <a:r>
              <a:rPr lang="en-US" altLang="ko-KR" sz="1400" dirty="0">
                <a:solidFill>
                  <a:schemeClr val="bg1"/>
                </a:solidFill>
                <a:latin typeface="마루 부리 조금굵은"/>
              </a:rPr>
              <a:t>AI</a:t>
            </a:r>
            <a:r>
              <a:rPr lang="ko-KR" altLang="en-US" sz="1400" dirty="0">
                <a:solidFill>
                  <a:schemeClr val="bg1"/>
                </a:solidFill>
                <a:latin typeface="마루 부리 조금굵은"/>
              </a:rPr>
              <a:t>를 적용할 수 있을 것 같다는 것을 </a:t>
            </a:r>
            <a:r>
              <a:rPr lang="ko-KR" altLang="en-US" sz="1400" dirty="0" err="1">
                <a:solidFill>
                  <a:schemeClr val="bg1"/>
                </a:solidFill>
                <a:latin typeface="마루 부리 조금굵은"/>
              </a:rPr>
              <a:t>깨달았습니다</a:t>
            </a:r>
            <a:r>
              <a:rPr lang="en-US" altLang="ko-KR" sz="1400" dirty="0">
                <a:solidFill>
                  <a:schemeClr val="bg1"/>
                </a:solidFill>
                <a:latin typeface="마루 부리 조금굵은"/>
              </a:rPr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03840" y="4279318"/>
            <a:ext cx="4329110" cy="1511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ko-KR" sz="1400" dirty="0" err="1">
                <a:latin typeface="마루 부리 조금굵은"/>
              </a:rPr>
              <a:t>OpenPose</a:t>
            </a:r>
            <a:r>
              <a:rPr lang="ko-KR" altLang="en-US" sz="1400" dirty="0">
                <a:latin typeface="마루 부리 조금굵은"/>
              </a:rPr>
              <a:t>로 사람의 골조를 인식해 게임을 만드는 방식이 신선했고</a:t>
            </a:r>
            <a:r>
              <a:rPr lang="en-US" altLang="ko-KR" sz="1400" dirty="0">
                <a:latin typeface="마루 부리 조금굵은"/>
              </a:rPr>
              <a:t>, </a:t>
            </a:r>
            <a:r>
              <a:rPr lang="ko-KR" altLang="en-US" sz="1400" dirty="0">
                <a:latin typeface="마루 부리 조금굵은"/>
              </a:rPr>
              <a:t>이미지 </a:t>
            </a:r>
            <a:r>
              <a:rPr lang="ko-KR" altLang="en-US" sz="1400" dirty="0" err="1">
                <a:latin typeface="마루 부리 조금굵은"/>
              </a:rPr>
              <a:t>트래킹과</a:t>
            </a:r>
            <a:r>
              <a:rPr lang="ko-KR" altLang="en-US" sz="1400" dirty="0">
                <a:latin typeface="마루 부리 조금굵은"/>
              </a:rPr>
              <a:t> </a:t>
            </a:r>
            <a:r>
              <a:rPr lang="ko-KR" altLang="en-US" sz="1400" dirty="0" err="1">
                <a:latin typeface="마루 부리 조금굵은"/>
              </a:rPr>
              <a:t>세그멘테이션에</a:t>
            </a:r>
            <a:r>
              <a:rPr lang="ko-KR" altLang="en-US" sz="1400" dirty="0">
                <a:latin typeface="마루 부리 조금굵은"/>
              </a:rPr>
              <a:t> 더 익숙해졌습니다</a:t>
            </a:r>
            <a:r>
              <a:rPr lang="en-US" altLang="ko-KR" sz="1400" dirty="0">
                <a:latin typeface="마루 부리 조금굵은"/>
              </a:rPr>
              <a:t>. </a:t>
            </a:r>
            <a:r>
              <a:rPr lang="ko-KR" altLang="en-US" sz="1400" dirty="0">
                <a:latin typeface="마루 부리 조금굵은"/>
              </a:rPr>
              <a:t>아직 부족함을 느꼈지만</a:t>
            </a:r>
            <a:r>
              <a:rPr lang="en-US" altLang="ko-KR" sz="1400" dirty="0">
                <a:latin typeface="마루 부리 조금굵은"/>
              </a:rPr>
              <a:t>, </a:t>
            </a:r>
            <a:r>
              <a:rPr lang="ko-KR" altLang="en-US" sz="1400" dirty="0">
                <a:latin typeface="마루 부리 조금굵은"/>
              </a:rPr>
              <a:t>더 많은 실습을 통해 실력을 </a:t>
            </a:r>
            <a:r>
              <a:rPr lang="ko-KR" altLang="en-US" sz="1400" dirty="0" err="1">
                <a:latin typeface="마루 부리 조금굵은"/>
              </a:rPr>
              <a:t>키워야겠다고</a:t>
            </a:r>
            <a:r>
              <a:rPr lang="ko-KR" altLang="en-US" sz="1400" dirty="0">
                <a:latin typeface="마루 부리 조금굵은"/>
              </a:rPr>
              <a:t> 다짐했습니다</a:t>
            </a:r>
            <a:r>
              <a:rPr lang="en-US" altLang="ko-KR" sz="1400" dirty="0">
                <a:latin typeface="마루 부리 조금굵은"/>
              </a:rPr>
              <a:t>.</a:t>
            </a:r>
            <a:endParaRPr lang="en-US" altLang="ko-KR" sz="1400" dirty="0">
              <a:solidFill>
                <a:schemeClr val="accent5">
                  <a:lumMod val="25000"/>
                </a:schemeClr>
              </a:solidFill>
              <a:latin typeface="마루 부리 조금굵은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38600" y="3202101"/>
            <a:ext cx="1651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3200" b="1" dirty="0" err="1">
                <a:solidFill>
                  <a:schemeClr val="bg1"/>
                </a:solidFill>
                <a:latin typeface="마루 부리 조금굵은"/>
              </a:rPr>
              <a:t>임소연</a:t>
            </a:r>
            <a:endParaRPr lang="ko-KR" altLang="en-US" sz="3200" b="1" dirty="0">
              <a:solidFill>
                <a:schemeClr val="bg1"/>
              </a:solidFill>
              <a:latin typeface="마루 부리 조금굵은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9173" y="3232878"/>
            <a:ext cx="1674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accent5">
                    <a:lumMod val="25000"/>
                  </a:schemeClr>
                </a:solidFill>
                <a:latin typeface="마루 부리 조금굵은"/>
              </a:rPr>
              <a:t>강준형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00915" y="3768084"/>
            <a:ext cx="1514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마루 부리 조금굵은"/>
              </a:rPr>
              <a:t>권태형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5256" y="3756098"/>
            <a:ext cx="1417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accent5">
                    <a:lumMod val="25000"/>
                  </a:schemeClr>
                </a:solidFill>
                <a:latin typeface="마루 부리 조금굵은"/>
              </a:rPr>
              <a:t>이종범</a:t>
            </a:r>
            <a:endParaRPr lang="ko-KR" altLang="en-US" sz="3200" b="1" dirty="0">
              <a:solidFill>
                <a:schemeClr val="accent5">
                  <a:lumMod val="25000"/>
                </a:schemeClr>
              </a:solidFill>
              <a:latin typeface="마루 부리 조금굵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7273" y="6356110"/>
            <a:ext cx="2200582" cy="50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35" y="2644170"/>
            <a:ext cx="27943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600" b="1" dirty="0">
                <a:solidFill>
                  <a:schemeClr val="accent6"/>
                </a:solidFill>
                <a:latin typeface="마루 부리 조금굵은"/>
              </a:rPr>
              <a:t>Q&amp;A</a:t>
            </a:r>
            <a:endParaRPr lang="ko-KR" altLang="en-US" sz="9600" b="1" dirty="0">
              <a:solidFill>
                <a:schemeClr val="accent6"/>
              </a:solidFill>
              <a:latin typeface="마루 부리 조금굵은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151564" y="4151485"/>
            <a:ext cx="8040436" cy="0"/>
          </a:xfrm>
          <a:prstGeom prst="line">
            <a:avLst/>
          </a:prstGeom>
          <a:ln w="177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-25400" y="-28575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4314" y="2705725"/>
            <a:ext cx="611257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800" dirty="0">
                <a:solidFill>
                  <a:schemeClr val="bg1"/>
                </a:solidFill>
                <a:latin typeface="마루 부리 조금굵은"/>
                <a:ea typeface="Pretendard Black"/>
                <a:cs typeface="Pretendard Black"/>
              </a:rPr>
              <a:t>감사합니다</a:t>
            </a:r>
            <a:r>
              <a:rPr lang="en-US" altLang="ko-KR" sz="8800" dirty="0">
                <a:solidFill>
                  <a:schemeClr val="bg1"/>
                </a:solidFill>
                <a:latin typeface="마루 부리 조금굵은"/>
                <a:ea typeface="Pretendard Black"/>
                <a:cs typeface="Pretendard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934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0724" y="2684544"/>
            <a:ext cx="131055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schemeClr val="bg1"/>
                </a:solidFill>
                <a:latin typeface="마루 부리 조금굵은"/>
              </a:rPr>
              <a:t>Part 1</a:t>
            </a:r>
            <a:endParaRPr lang="ko-KR" altLang="en-US" sz="3600" b="1" dirty="0">
              <a:solidFill>
                <a:schemeClr val="bg1"/>
              </a:solidFill>
              <a:latin typeface="마루 부리 조금굵은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9110" y="3429000"/>
            <a:ext cx="3573780" cy="999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0" i="0" u="none" strike="noStrike" kern="1200" cap="none" spc="0" normalizeH="0" baseline="0" dirty="0">
                <a:solidFill>
                  <a:schemeClr val="lt1"/>
                </a:solidFill>
                <a:effectLst/>
                <a:uLnTx/>
                <a:uFillTx/>
                <a:latin typeface="마루 부리 조금굵은"/>
                <a:ea typeface="마루 부리 조금굵은"/>
                <a:cs typeface="윤고딕"/>
                <a:sym typeface="윤고딕"/>
              </a:rPr>
              <a:t>팀 구성 및 역할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7" y="363082"/>
            <a:ext cx="258917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팀 구성 및 역할</a:t>
            </a:r>
          </a:p>
        </p:txBody>
      </p:sp>
      <p:sp>
        <p:nvSpPr>
          <p:cNvPr id="7" name="타원 6"/>
          <p:cNvSpPr/>
          <p:nvPr/>
        </p:nvSpPr>
        <p:spPr>
          <a:xfrm>
            <a:off x="3228499" y="3429000"/>
            <a:ext cx="3240405" cy="3240405"/>
          </a:xfrm>
          <a:prstGeom prst="ellipse">
            <a:avLst/>
          </a:prstGeom>
          <a:solidFill>
            <a:srgbClr val="DBE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7273" y="6172105"/>
            <a:ext cx="2200582" cy="685895"/>
          </a:xfrm>
          <a:prstGeom prst="rect">
            <a:avLst/>
          </a:prstGeom>
        </p:spPr>
      </p:pic>
      <p:sp>
        <p:nvSpPr>
          <p:cNvPr id="27" name="타원 8"/>
          <p:cNvSpPr/>
          <p:nvPr/>
        </p:nvSpPr>
        <p:spPr>
          <a:xfrm>
            <a:off x="5922385" y="853845"/>
            <a:ext cx="3240405" cy="32404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28" name="타원 7"/>
          <p:cNvSpPr/>
          <p:nvPr/>
        </p:nvSpPr>
        <p:spPr>
          <a:xfrm>
            <a:off x="344150" y="1023683"/>
            <a:ext cx="3240405" cy="3240405"/>
          </a:xfrm>
          <a:prstGeom prst="ellipse">
            <a:avLst/>
          </a:prstGeom>
          <a:solidFill>
            <a:srgbClr val="B7CF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29" name="타원 7"/>
          <p:cNvSpPr/>
          <p:nvPr/>
        </p:nvSpPr>
        <p:spPr>
          <a:xfrm>
            <a:off x="8597610" y="3333749"/>
            <a:ext cx="3240405" cy="3240405"/>
          </a:xfrm>
          <a:prstGeom prst="ellipse">
            <a:avLst/>
          </a:prstGeom>
          <a:solidFill>
            <a:schemeClr val="accent3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3057B9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30" name="TextBox 32"/>
          <p:cNvSpPr txBox="1"/>
          <p:nvPr/>
        </p:nvSpPr>
        <p:spPr>
          <a:xfrm>
            <a:off x="1032813" y="1668690"/>
            <a:ext cx="1791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 dirty="0">
                <a:solidFill>
                  <a:srgbClr val="3B3838"/>
                </a:solidFill>
                <a:latin typeface="마루 부리 조금굵은"/>
                <a:ea typeface="Pretendard"/>
                <a:cs typeface="Pretendard"/>
              </a:rPr>
              <a:t>강준형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9792" y="2442620"/>
            <a:ext cx="3697605" cy="7035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400" b="0" i="0" u="none" strike="noStrike" kern="1200" cap="none" spc="0" normalizeH="0" baseline="0" dirty="0" err="1">
                <a:solidFill>
                  <a:srgbClr val="1F2328"/>
                </a:solidFill>
                <a:latin typeface="마루 부리 조금굵은"/>
                <a:ea typeface="-apple-system"/>
              </a:rPr>
              <a:t>OpenPose</a:t>
            </a:r>
            <a:r>
              <a:rPr lang="ko-KR" altLang="en-US" sz="1400" dirty="0">
                <a:solidFill>
                  <a:srgbClr val="1F2328"/>
                </a:solidFill>
                <a:latin typeface="마루 부리 조금굵은"/>
                <a:ea typeface="-apple-system"/>
              </a:rPr>
              <a:t>를 이용한 모션감지</a:t>
            </a:r>
            <a:br>
              <a:rPr lang="en-US" altLang="ko-KR" sz="1400" dirty="0">
                <a:solidFill>
                  <a:srgbClr val="1F2328"/>
                </a:solidFill>
                <a:latin typeface="마루 부리 조금굵은"/>
                <a:ea typeface="-apple-system"/>
              </a:rPr>
            </a:br>
            <a:r>
              <a:rPr lang="ko-KR" altLang="en-US" sz="1400" dirty="0">
                <a:solidFill>
                  <a:srgbClr val="1F2328"/>
                </a:solidFill>
                <a:latin typeface="마루 부리 조금굵은"/>
                <a:ea typeface="-apple-system"/>
              </a:rPr>
              <a:t>코드 통합 담당</a:t>
            </a:r>
            <a:endParaRPr kumimoji="0" lang="ko-KR" altLang="en-US" sz="1400" b="0" i="0" u="none" strike="noStrike" kern="1200" cap="none" spc="0" normalizeH="0" baseline="0" dirty="0">
              <a:solidFill>
                <a:srgbClr val="1F2328"/>
              </a:solidFill>
              <a:latin typeface="마루 부리 조금굵은"/>
              <a:ea typeface="-apple-system"/>
            </a:endParaRPr>
          </a:p>
        </p:txBody>
      </p:sp>
      <p:sp>
        <p:nvSpPr>
          <p:cNvPr id="32" name="TextBox 33"/>
          <p:cNvSpPr txBox="1"/>
          <p:nvPr/>
        </p:nvSpPr>
        <p:spPr>
          <a:xfrm>
            <a:off x="6646805" y="1624706"/>
            <a:ext cx="1791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 dirty="0">
                <a:latin typeface="마루 부리 조금굵은"/>
                <a:ea typeface="Pretendard"/>
                <a:cs typeface="Pretendard"/>
              </a:rPr>
              <a:t>권태형</a:t>
            </a:r>
          </a:p>
        </p:txBody>
      </p:sp>
      <p:sp>
        <p:nvSpPr>
          <p:cNvPr id="34" name="TextBox 35"/>
          <p:cNvSpPr txBox="1"/>
          <p:nvPr/>
        </p:nvSpPr>
        <p:spPr>
          <a:xfrm>
            <a:off x="9357170" y="4022322"/>
            <a:ext cx="1791564" cy="366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 dirty="0" err="1">
                <a:solidFill>
                  <a:srgbClr val="3B3838"/>
                </a:solidFill>
                <a:latin typeface="마루 부리 조금굵은"/>
                <a:ea typeface="Pretendard"/>
                <a:cs typeface="Pretendard"/>
              </a:rPr>
              <a:t>임소연</a:t>
            </a:r>
            <a:endParaRPr kumimoji="0" lang="ko-KR" altLang="en-US" b="1" i="0" u="none" strike="noStrike" kern="1200" cap="none" spc="0" normalizeH="0" baseline="0" dirty="0">
              <a:solidFill>
                <a:srgbClr val="3B3838"/>
              </a:solidFill>
              <a:latin typeface="마루 부리 조금굵은"/>
              <a:ea typeface="Pretendard"/>
              <a:cs typeface="Pretendar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332837" y="4794198"/>
            <a:ext cx="1840230" cy="7035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rgbClr val="1F2328"/>
                </a:solidFill>
                <a:latin typeface="마루 부리 조금굵은"/>
                <a:ea typeface="-apple-system"/>
              </a:rPr>
              <a:t>Yolov8n</a:t>
            </a:r>
            <a:r>
              <a:rPr kumimoji="0" sz="1400" b="0" i="0" u="none" strike="noStrike" kern="1200" cap="none" spc="0" normalizeH="0" baseline="0" dirty="0">
                <a:solidFill>
                  <a:srgbClr val="1F2328"/>
                </a:solidFill>
                <a:latin typeface="마루 부리 조금굵은"/>
                <a:ea typeface="-apple-system"/>
              </a:rPr>
              <a:t> </a:t>
            </a:r>
            <a:r>
              <a:rPr kumimoji="0" sz="1400" b="0" i="0" u="none" strike="noStrike" kern="1200" cap="none" spc="0" normalizeH="0" baseline="0" dirty="0" err="1">
                <a:solidFill>
                  <a:srgbClr val="1F2328"/>
                </a:solidFill>
                <a:latin typeface="마루 부리 조금굵은"/>
                <a:ea typeface="-apple-system"/>
              </a:rPr>
              <a:t>이미지</a:t>
            </a:r>
            <a:r>
              <a:rPr kumimoji="0" sz="1400" b="0" i="0" u="none" strike="noStrike" kern="1200" cap="none" spc="0" normalizeH="0" baseline="0" dirty="0">
                <a:solidFill>
                  <a:srgbClr val="1F2328"/>
                </a:solidFill>
                <a:latin typeface="마루 부리 조금굵은"/>
                <a:ea typeface="-apple-system"/>
              </a:rPr>
              <a:t> </a:t>
            </a:r>
            <a:r>
              <a:rPr kumimoji="0" sz="1400" b="0" i="0" u="none" strike="noStrike" kern="1200" cap="none" spc="0" normalizeH="0" baseline="0" dirty="0" err="1">
                <a:solidFill>
                  <a:srgbClr val="1F2328"/>
                </a:solidFill>
                <a:latin typeface="마루 부리 조금굵은"/>
                <a:ea typeface="-apple-system"/>
              </a:rPr>
              <a:t>학습</a:t>
            </a:r>
            <a:br>
              <a:rPr kumimoji="0" lang="ko-KR" altLang="en-US" sz="1400" b="0" i="0" u="none" strike="noStrike" kern="1200" cap="none" spc="0" normalizeH="0" baseline="0" dirty="0">
                <a:solidFill>
                  <a:srgbClr val="1F2328"/>
                </a:solidFill>
                <a:latin typeface="마루 부리 조금굵은"/>
                <a:ea typeface="-apple-system"/>
              </a:rPr>
            </a:br>
            <a:r>
              <a:rPr kumimoji="0" lang="ko-KR" altLang="en-US" sz="1400" b="0" i="0" u="none" strike="noStrike" kern="1200" cap="none" spc="0" normalizeH="0" baseline="0" dirty="0">
                <a:solidFill>
                  <a:srgbClr val="1F2328"/>
                </a:solidFill>
                <a:latin typeface="마루 부리 조금굵은"/>
                <a:ea typeface="-apple-system"/>
              </a:rPr>
              <a:t>동물 퀴즈 게임 제작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05682" y="4089571"/>
            <a:ext cx="6096001" cy="367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 dirty="0">
                <a:solidFill>
                  <a:srgbClr val="3B3838"/>
                </a:solidFill>
                <a:latin typeface="마루 부리 조금굵은"/>
                <a:ea typeface="Pretendard"/>
                <a:cs typeface="Pretendard"/>
              </a:rPr>
              <a:t>이종범</a:t>
            </a:r>
            <a:endParaRPr b="1" dirty="0">
              <a:latin typeface="마루 부리 조금굵은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32505" y="4811537"/>
            <a:ext cx="3697605" cy="811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마루 부리 조금굵은"/>
                <a:ea typeface="-apple-system"/>
              </a:rPr>
              <a:t>서버 구현</a:t>
            </a: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마루 부리 조금굵은"/>
              <a:ea typeface="-apple-system"/>
            </a:endParaRPr>
          </a:p>
          <a:p>
            <a:pPr algn="ctr">
              <a:spcBef>
                <a:spcPct val="0"/>
              </a:spcBef>
              <a:defRPr/>
            </a:pP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마루 부리 조금굵은"/>
              <a:ea typeface="-apple-system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en-US" altLang="ko-KR" sz="1400" b="0" i="0" u="none" strike="noStrike" kern="1200" cap="none" spc="0" normalizeH="0" baseline="0" dirty="0" err="1">
                <a:solidFill>
                  <a:srgbClr val="1F2328"/>
                </a:solidFill>
                <a:latin typeface="마루 부리 조금굵은"/>
                <a:ea typeface="-apple-system"/>
              </a:rPr>
              <a:t>OpenPose</a:t>
            </a:r>
            <a:r>
              <a:rPr lang="ko-KR" altLang="en-US" sz="1400" dirty="0">
                <a:solidFill>
                  <a:srgbClr val="1F2328"/>
                </a:solidFill>
                <a:latin typeface="마루 부리 조금굵은"/>
                <a:ea typeface="-apple-system"/>
              </a:rPr>
              <a:t>를 이용한 모션감지</a:t>
            </a:r>
            <a:endParaRPr kumimoji="0" lang="ko-KR" altLang="en-US" sz="1400" b="0" i="0" u="none" strike="noStrike" kern="1200" cap="none" spc="0" normalizeH="0" baseline="0" dirty="0">
              <a:solidFill>
                <a:srgbClr val="1F2328"/>
              </a:solidFill>
              <a:latin typeface="마루 부리 조금굵은"/>
              <a:ea typeface="-apple-system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84555" y="4995067"/>
            <a:ext cx="2612654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50" b="0" i="0" u="none" strike="noStrike" kern="1200" cap="none" spc="0" normalizeH="0" baseline="0" dirty="0">
              <a:solidFill>
                <a:srgbClr val="000000"/>
              </a:solidFill>
              <a:latin typeface="마루 부리 조금굵은"/>
              <a:ea typeface="-apple-system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50" b="0" i="0" u="none" strike="noStrike" kern="1200" cap="none" spc="0" normalizeH="0" baseline="0" dirty="0">
              <a:solidFill>
                <a:srgbClr val="000000"/>
              </a:solidFill>
              <a:latin typeface="마루 부리 조금굵은"/>
              <a:ea typeface="-apple-system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D28C5C-F162-F4E6-92AF-EFB279D2288C}"/>
              </a:ext>
            </a:extLst>
          </p:cNvPr>
          <p:cNvSpPr/>
          <p:nvPr/>
        </p:nvSpPr>
        <p:spPr>
          <a:xfrm>
            <a:off x="6646805" y="2186698"/>
            <a:ext cx="184023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1F2328"/>
                </a:solidFill>
                <a:latin typeface="마루 부리 조금굵은"/>
                <a:ea typeface="-apple-system"/>
              </a:rPr>
              <a:t>STT, TTS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1F2328"/>
                </a:solidFill>
                <a:latin typeface="마루 부리 조금굵은"/>
                <a:ea typeface="-apple-system"/>
              </a:rPr>
              <a:t>를 이용한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1F2328"/>
                </a:solidFill>
                <a:latin typeface="마루 부리 조금굵은"/>
                <a:ea typeface="-apple-system"/>
              </a:rPr>
              <a:t>Chatbot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1F2328"/>
                </a:solidFill>
                <a:latin typeface="마루 부리 조금굵은"/>
                <a:ea typeface="-apple-system"/>
              </a:rPr>
              <a:t>구현</a:t>
            </a:r>
            <a:endParaRPr kumimoji="0" lang="en-US" altLang="ko-KR" sz="1400" b="0" i="0" u="none" strike="noStrike" kern="1200" cap="none" spc="0" normalizeH="0" baseline="0" dirty="0">
              <a:solidFill>
                <a:srgbClr val="1F2328"/>
              </a:solidFill>
              <a:latin typeface="마루 부리 조금굵은"/>
              <a:ea typeface="-apple-system"/>
            </a:endParaRPr>
          </a:p>
          <a:p>
            <a:pPr marL="0" indent="0" algn="ctr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400" dirty="0">
              <a:solidFill>
                <a:srgbClr val="1F2328"/>
              </a:solidFill>
              <a:latin typeface="마루 부리 조금굵은"/>
              <a:ea typeface="-apple-system"/>
            </a:endParaRPr>
          </a:p>
          <a:p>
            <a:pPr marL="0" indent="0" algn="ctr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1F2328"/>
                </a:solidFill>
                <a:latin typeface="마루 부리 조금굵은"/>
                <a:ea typeface="-apple-system"/>
              </a:rPr>
              <a:t>코드 구현 총괄 담당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7" y="363082"/>
            <a:ext cx="258917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팀 구성 및 역할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  <a:latin typeface="마루 부리 조금굵은"/>
            </a:endParaRPr>
          </a:p>
          <a:p>
            <a:pPr lvl="0">
              <a:defRPr/>
            </a:pPr>
            <a:r>
              <a:rPr lang="ko-KR" altLang="en-US" sz="1500" spc="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프로젝트 일정표</a:t>
            </a:r>
            <a:endParaRPr lang="en-US" altLang="ko-KR" sz="1500" spc="600" dirty="0">
              <a:solidFill>
                <a:schemeClr val="bg2">
                  <a:lumMod val="25000"/>
                </a:schemeClr>
              </a:solidFill>
              <a:latin typeface="마루 부리 조금굵은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272EDC-321B-A220-BCBE-BE4884B0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31" y="1476951"/>
            <a:ext cx="10982137" cy="390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4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0724" y="2684544"/>
            <a:ext cx="13105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schemeClr val="bg1"/>
                </a:solidFill>
                <a:latin typeface="마루 부리 조금굵은"/>
              </a:rPr>
              <a:t>Part 2</a:t>
            </a:r>
            <a:endParaRPr lang="ko-KR" altLang="en-US" sz="3600" b="1" dirty="0">
              <a:solidFill>
                <a:schemeClr val="bg1"/>
              </a:solidFill>
              <a:latin typeface="마루 부리 조금굵은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2533" y="3465570"/>
            <a:ext cx="391645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spc="600" dirty="0">
                <a:solidFill>
                  <a:schemeClr val="bg1"/>
                </a:solidFill>
                <a:latin typeface="마루 부리 조금굵은"/>
              </a:rPr>
              <a:t>프로젝트 개요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8" y="363082"/>
            <a:ext cx="307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프로젝트 개요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7273" y="6356110"/>
            <a:ext cx="2200582" cy="5018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608" y="857250"/>
            <a:ext cx="5961783" cy="5522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1" name="직사각형 115"/>
          <p:cNvSpPr/>
          <p:nvPr/>
        </p:nvSpPr>
        <p:spPr>
          <a:xfrm>
            <a:off x="6731961" y="1396850"/>
            <a:ext cx="5131773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마루 부리 조금굵은"/>
              <a:ea typeface="Pretendard"/>
              <a:cs typeface="Pretendard"/>
            </a:endParaRPr>
          </a:p>
        </p:txBody>
      </p:sp>
      <p:cxnSp>
        <p:nvCxnSpPr>
          <p:cNvPr id="233" name="직선 연결선 217"/>
          <p:cNvCxnSpPr/>
          <p:nvPr/>
        </p:nvCxnSpPr>
        <p:spPr>
          <a:xfrm>
            <a:off x="6865586" y="2568502"/>
            <a:ext cx="4507047" cy="0"/>
          </a:xfrm>
          <a:prstGeom prst="line">
            <a:avLst/>
          </a:prstGeom>
          <a:noFill/>
          <a:ln w="38100" cap="flat" cmpd="sng" algn="ctr">
            <a:solidFill>
              <a:srgbClr val="808080">
                <a:alpha val="100000"/>
              </a:srgbClr>
            </a:solidFill>
            <a:prstDash val="solid"/>
            <a:miter/>
          </a:ln>
        </p:spPr>
      </p:cxnSp>
      <p:sp>
        <p:nvSpPr>
          <p:cNvPr id="236" name="TextBox 235"/>
          <p:cNvSpPr txBox="1"/>
          <p:nvPr/>
        </p:nvSpPr>
        <p:spPr>
          <a:xfrm>
            <a:off x="6865790" y="2199061"/>
            <a:ext cx="6096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700" b="1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“</a:t>
            </a:r>
            <a:r>
              <a:rPr sz="1700" b="1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육아</a:t>
            </a:r>
            <a:r>
              <a:rPr sz="1700" b="1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 </a:t>
            </a:r>
            <a:r>
              <a:rPr sz="1700" b="1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부담</a:t>
            </a:r>
            <a:r>
              <a:rPr sz="1700" b="1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 </a:t>
            </a:r>
            <a:r>
              <a:rPr sz="1700" b="1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완화를</a:t>
            </a:r>
            <a:r>
              <a:rPr sz="1700" b="1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 </a:t>
            </a:r>
            <a:r>
              <a:rPr sz="1700" b="1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위한</a:t>
            </a:r>
            <a:r>
              <a:rPr sz="1700" b="1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 </a:t>
            </a:r>
            <a:r>
              <a:rPr sz="1700" b="1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스마트</a:t>
            </a:r>
            <a:r>
              <a:rPr sz="1700" b="1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 </a:t>
            </a:r>
            <a:r>
              <a:rPr sz="1700" b="1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돌봄</a:t>
            </a:r>
            <a:r>
              <a:rPr sz="1700" b="1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 </a:t>
            </a:r>
            <a:r>
              <a:rPr sz="1700" b="1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시스템</a:t>
            </a:r>
            <a:r>
              <a:rPr sz="1700" b="1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굴림"/>
              </a:rPr>
              <a:t>”</a:t>
            </a:r>
            <a:endParaRPr sz="1700" b="1" dirty="0">
              <a:latin typeface="마루 부리 조금굵은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6919655" y="2942668"/>
            <a:ext cx="60960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>
                <a:srgbClr val="000000"/>
              </a:buClr>
              <a:defRPr/>
            </a:pPr>
            <a:r>
              <a:rPr lang="ko-KR" altLang="en-US" sz="1600" dirty="0">
                <a:latin typeface="마루 부리 조금굵은"/>
              </a:rPr>
              <a:t>✔️ </a:t>
            </a:r>
            <a:r>
              <a:rPr sz="1700" b="0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부모</a:t>
            </a:r>
            <a:r>
              <a:rPr lang="ko-KR" altLang="en-US" sz="1700" b="0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의 </a:t>
            </a:r>
            <a:r>
              <a:rPr sz="1700" b="0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개인</a:t>
            </a:r>
            <a:r>
              <a:rPr sz="1700" b="0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 </a:t>
            </a:r>
            <a:r>
              <a:rPr sz="1700" b="0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시간</a:t>
            </a:r>
            <a:r>
              <a:rPr lang="ko-KR" altLang="en-US" sz="1700" b="0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 확보</a:t>
            </a:r>
          </a:p>
          <a:p>
            <a:pPr marL="0" indent="0" algn="l">
              <a:buClr>
                <a:srgbClr val="000000"/>
              </a:buClr>
              <a:buFont typeface="Wingdings"/>
              <a:buNone/>
              <a:defRPr/>
            </a:pPr>
            <a:endParaRPr lang="ko-KR" altLang="en-US" sz="1700" b="0" i="0" strike="noStrike" dirty="0">
              <a:solidFill>
                <a:srgbClr val="000000">
                  <a:alpha val="100000"/>
                </a:srgbClr>
              </a:solidFill>
              <a:latin typeface="마루 부리 조금굵은"/>
              <a:ea typeface="맑은 고딕"/>
            </a:endParaRPr>
          </a:p>
          <a:p>
            <a:pPr algn="l">
              <a:defRPr/>
            </a:pPr>
            <a:endParaRPr sz="1700" b="0" i="0" strike="noStrike" dirty="0">
              <a:solidFill>
                <a:srgbClr val="000000">
                  <a:alpha val="100000"/>
                </a:srgbClr>
              </a:solidFill>
              <a:latin typeface="마루 부리 조금굵은"/>
              <a:ea typeface="맑은 고딕"/>
            </a:endParaRPr>
          </a:p>
          <a:p>
            <a:pPr>
              <a:buClr>
                <a:srgbClr val="000000"/>
              </a:buClr>
              <a:defRPr/>
            </a:pPr>
            <a:r>
              <a:rPr lang="ko-KR" altLang="en-US" sz="1700" dirty="0">
                <a:latin typeface="마루 부리 조금굵은"/>
              </a:rPr>
              <a:t>✔️ </a:t>
            </a:r>
            <a:r>
              <a:rPr lang="ko-KR" altLang="en-US" sz="1700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실내에서도 활동적인 놀이 가능</a:t>
            </a:r>
          </a:p>
          <a:p>
            <a:pPr algn="l">
              <a:buClr>
                <a:srgbClr val="000000"/>
              </a:buClr>
              <a:defRPr/>
            </a:pPr>
            <a:endParaRPr lang="en-US" altLang="ko-KR" sz="1600" dirty="0">
              <a:latin typeface="마루 부리 조금굵은"/>
            </a:endParaRPr>
          </a:p>
          <a:p>
            <a:pPr algn="l">
              <a:buClr>
                <a:srgbClr val="000000"/>
              </a:buClr>
              <a:defRPr/>
            </a:pPr>
            <a:endParaRPr lang="en-US" altLang="ko-KR" sz="1600" dirty="0">
              <a:latin typeface="마루 부리 조금굵은"/>
            </a:endParaRPr>
          </a:p>
          <a:p>
            <a:pPr algn="l">
              <a:buClr>
                <a:srgbClr val="000000"/>
              </a:buClr>
              <a:defRPr/>
            </a:pPr>
            <a:r>
              <a:rPr lang="ko-KR" altLang="en-US" sz="1600" dirty="0">
                <a:latin typeface="마루 부리 조금굵은"/>
              </a:rPr>
              <a:t>✔️ </a:t>
            </a:r>
            <a:r>
              <a:rPr sz="1700" b="0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아이의</a:t>
            </a:r>
            <a:r>
              <a:rPr sz="1700" b="0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 </a:t>
            </a:r>
            <a:r>
              <a:rPr sz="1700" b="0" i="0" strike="noStrike" dirty="0" err="1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관심을</a:t>
            </a:r>
            <a:r>
              <a:rPr sz="1700" b="0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 </a:t>
            </a:r>
            <a:r>
              <a:rPr lang="ko-KR" altLang="en-US" sz="1700" b="0" i="0" strike="noStrike" dirty="0">
                <a:solidFill>
                  <a:srgbClr val="000000">
                    <a:alpha val="100000"/>
                  </a:srgbClr>
                </a:solidFill>
                <a:latin typeface="마루 부리 조금굵은"/>
                <a:ea typeface="맑은 고딕"/>
              </a:rPr>
              <a:t>끌어 자연스러운 학습 유도</a:t>
            </a:r>
          </a:p>
        </p:txBody>
      </p:sp>
      <p:grpSp>
        <p:nvGrpSpPr>
          <p:cNvPr id="243" name="그룹 33"/>
          <p:cNvGrpSpPr/>
          <p:nvPr/>
        </p:nvGrpSpPr>
        <p:grpSpPr>
          <a:xfrm>
            <a:off x="6460066" y="763192"/>
            <a:ext cx="3481925" cy="1044634"/>
            <a:chOff x="1648379" y="3138587"/>
            <a:chExt cx="3491360" cy="1044634"/>
          </a:xfrm>
        </p:grpSpPr>
        <p:grpSp>
          <p:nvGrpSpPr>
            <p:cNvPr id="244" name="Group 19"/>
            <p:cNvGrpSpPr/>
            <p:nvPr/>
          </p:nvGrpSpPr>
          <p:grpSpPr>
            <a:xfrm>
              <a:off x="1648379" y="3138587"/>
              <a:ext cx="3417703" cy="1044634"/>
              <a:chOff x="0" y="-38100"/>
              <a:chExt cx="900136" cy="275130"/>
            </a:xfrm>
          </p:grpSpPr>
          <p:sp>
            <p:nvSpPr>
              <p:cNvPr id="245" name="Freeform 20"/>
              <p:cNvSpPr/>
              <p:nvPr/>
            </p:nvSpPr>
            <p:spPr>
              <a:xfrm>
                <a:off x="0" y="0"/>
                <a:ext cx="900136" cy="237030"/>
              </a:xfrm>
              <a:custGeom>
                <a:avLst/>
                <a:gdLst/>
                <a:ahLst/>
                <a:cxnLst/>
                <a:rect l="l" t="t" r="r" b="b"/>
                <a:pathLst>
                  <a:path w="900136" h="237030">
                    <a:moveTo>
                      <a:pt x="33979" y="0"/>
                    </a:moveTo>
                    <a:lnTo>
                      <a:pt x="866157" y="0"/>
                    </a:lnTo>
                    <a:cubicBezTo>
                      <a:pt x="884923" y="0"/>
                      <a:pt x="900136" y="15213"/>
                      <a:pt x="900136" y="33979"/>
                    </a:cubicBezTo>
                    <a:lnTo>
                      <a:pt x="900136" y="203051"/>
                    </a:lnTo>
                    <a:cubicBezTo>
                      <a:pt x="900136" y="221817"/>
                      <a:pt x="884923" y="237030"/>
                      <a:pt x="866157" y="237030"/>
                    </a:cubicBezTo>
                    <a:lnTo>
                      <a:pt x="33979" y="237030"/>
                    </a:lnTo>
                    <a:cubicBezTo>
                      <a:pt x="15213" y="237030"/>
                      <a:pt x="0" y="221817"/>
                      <a:pt x="0" y="203051"/>
                    </a:cubicBezTo>
                    <a:lnTo>
                      <a:pt x="0" y="33979"/>
                    </a:lnTo>
                    <a:cubicBezTo>
                      <a:pt x="0" y="15213"/>
                      <a:pt x="15213" y="0"/>
                      <a:pt x="33979" y="0"/>
                    </a:cubicBezTo>
                    <a:close/>
                  </a:path>
                </a:pathLst>
              </a:custGeom>
              <a:solidFill>
                <a:srgbClr val="F0EAEB">
                  <a:alpha val="100000"/>
                </a:srgbClr>
              </a:solidFill>
            </p:spPr>
            <p:txBody>
              <a:bodyPr/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 dirty="0">
                  <a:solidFill>
                    <a:srgbClr val="000000"/>
                  </a:solidFill>
                  <a:latin typeface="마루 부리 조금굵은"/>
                  <a:ea typeface="마루 부리 조금굵은"/>
                </a:endParaRPr>
              </a:p>
            </p:txBody>
          </p:sp>
          <p:sp>
            <p:nvSpPr>
              <p:cNvPr id="246" name="TextBox 21"/>
              <p:cNvSpPr txBox="1"/>
              <p:nvPr/>
            </p:nvSpPr>
            <p:spPr>
              <a:xfrm>
                <a:off x="0" y="-38100"/>
                <a:ext cx="900136" cy="275130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indent="0" algn="ctr" defTabSz="914400" rtl="0" eaLnBrk="1" latinLnBrk="1" hangingPunct="1">
                  <a:lnSpc>
                    <a:spcPts val="252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srgbClr val="000000"/>
                  </a:solidFill>
                  <a:latin typeface="마루 부리 조금굵은"/>
                  <a:ea typeface="마루 부리 조금굵은"/>
                </a:endParaRPr>
              </a:p>
            </p:txBody>
          </p:sp>
        </p:grpSp>
        <p:sp>
          <p:nvSpPr>
            <p:cNvPr id="247" name="TextBox 22"/>
            <p:cNvSpPr txBox="1"/>
            <p:nvPr/>
          </p:nvSpPr>
          <p:spPr>
            <a:xfrm>
              <a:off x="1713095" y="3151308"/>
              <a:ext cx="3426644" cy="906082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marL="388621" lvl="1" indent="0" algn="l" defTabSz="914400" rtl="0" eaLnBrk="1" latinLnBrk="1" hangingPunct="1">
                <a:lnSpc>
                  <a:spcPts val="8208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kumimoji="0" lang="ko-KR" altLang="en-US" sz="3600" b="0" i="0" u="none" strike="noStrike" kern="1200" cap="none" spc="0" normalizeH="0" baseline="0" dirty="0">
                  <a:solidFill>
                    <a:srgbClr val="000000"/>
                  </a:solidFill>
                  <a:latin typeface="마루 부리 조금굵은"/>
                  <a:ea typeface="마루 부리 조금굵은"/>
                  <a:cs typeface="TDTD한강고딕"/>
                  <a:sym typeface="TDTD한강고딕"/>
                </a:rPr>
                <a:t>배경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마루 부리 조금굵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8" y="363082"/>
            <a:ext cx="307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  <a:latin typeface="마루 부리 조금굵은"/>
              </a:rPr>
              <a:t>프로젝트 개요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마루 부리 조금굵은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7273" y="6356110"/>
            <a:ext cx="2200582" cy="501890"/>
          </a:xfrm>
          <a:prstGeom prst="rect">
            <a:avLst/>
          </a:prstGeom>
        </p:spPr>
      </p:pic>
      <p:sp>
        <p:nvSpPr>
          <p:cNvPr id="241" name="TextBox 21"/>
          <p:cNvSpPr txBox="1"/>
          <p:nvPr/>
        </p:nvSpPr>
        <p:spPr>
          <a:xfrm>
            <a:off x="524947" y="832779"/>
            <a:ext cx="3417702" cy="104463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520"/>
              </a:lnSpc>
              <a:defRPr/>
            </a:pPr>
            <a:endParaRPr>
              <a:latin typeface="마루 부리 조금굵은"/>
              <a:ea typeface="마루 부리 조금굵은"/>
            </a:endParaRP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133" y="1392512"/>
            <a:ext cx="5277586" cy="4963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354789"/>
            <a:ext cx="5721726" cy="5001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939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40724" y="2684544"/>
            <a:ext cx="13105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schemeClr val="bg1"/>
                </a:solidFill>
                <a:latin typeface="마루 부리 조금굵은"/>
              </a:rPr>
              <a:t>Part 3</a:t>
            </a:r>
            <a:endParaRPr lang="ko-KR" altLang="en-US" sz="3600" b="1" dirty="0">
              <a:solidFill>
                <a:schemeClr val="bg1"/>
              </a:solidFill>
              <a:latin typeface="마루 부리 조금굵은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7676" y="3465570"/>
            <a:ext cx="273664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1" spc="600" dirty="0">
                <a:solidFill>
                  <a:schemeClr val="bg1"/>
                </a:solidFill>
                <a:latin typeface="마루 부리 조금굵은"/>
              </a:rPr>
              <a:t>작품 구성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7CFEB">
            <a:alpha val="100000"/>
          </a:srgbClr>
        </a:solidFill>
        <a:ln w="12700" cap="flat" cmpd="sng" algn="ctr">
          <a:noFill/>
          <a:prstDash val="solid"/>
          <a:miter/>
        </a:ln>
      </a:spPr>
      <a:bodyPr anchor="ctr"/>
      <a:lstStyle>
        <a:defPPr marL="0" indent="0" algn="ctr" defTabSz="914400" rtl="0" eaLnBrk="1" latinLnBrk="1" hangingPunct="1">
          <a:lnSpc>
            <a:spcPct val="100000"/>
          </a:lnSpc>
          <a:spcBef>
            <a:spcPct val="0"/>
          </a:spcBef>
          <a:spcAft>
            <a:spcPts val="0"/>
          </a:spcAft>
          <a:buNone/>
          <a:defRPr kumimoji="0" lang="ko-KR" altLang="en-US" sz="1800" b="0" i="0" u="none" strike="noStrike" kern="1200" cap="none" spc="0" normalizeH="0" baseline="0">
            <a:solidFill>
              <a:srgbClr val="3057B9"/>
            </a:solidFill>
            <a:latin typeface="Pretendard"/>
            <a:ea typeface="Pretendard"/>
            <a:cs typeface="Pretendard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533</Words>
  <Application>Microsoft Office PowerPoint</Application>
  <PresentationFormat>와이드스크린</PresentationFormat>
  <Paragraphs>172</Paragraphs>
  <Slides>26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Wingdings</vt:lpstr>
      <vt:lpstr>마루 부리 조금굵은</vt:lpstr>
      <vt:lpstr>Yu Gothic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Junhyeong Kang</cp:lastModifiedBy>
  <cp:revision>91</cp:revision>
  <dcterms:created xsi:type="dcterms:W3CDTF">2022-12-09T01:31:23Z</dcterms:created>
  <dcterms:modified xsi:type="dcterms:W3CDTF">2025-05-23T05:43:17Z</dcterms:modified>
  <cp:version/>
</cp:coreProperties>
</file>